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9"/>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348" r:id="rId31"/>
    <p:sldId id="349" r:id="rId32"/>
    <p:sldId id="288" r:id="rId33"/>
    <p:sldId id="289" r:id="rId34"/>
    <p:sldId id="290" r:id="rId35"/>
    <p:sldId id="291" r:id="rId36"/>
    <p:sldId id="292" r:id="rId37"/>
    <p:sldId id="293" r:id="rId38"/>
    <p:sldId id="294" r:id="rId39"/>
    <p:sldId id="298" r:id="rId40"/>
    <p:sldId id="299" r:id="rId41"/>
    <p:sldId id="347" r:id="rId42"/>
    <p:sldId id="301" r:id="rId43"/>
    <p:sldId id="305" r:id="rId44"/>
    <p:sldId id="306" r:id="rId45"/>
    <p:sldId id="321" r:id="rId46"/>
    <p:sldId id="322" r:id="rId47"/>
    <p:sldId id="323" r:id="rId48"/>
    <p:sldId id="324" r:id="rId49"/>
    <p:sldId id="325" r:id="rId50"/>
    <p:sldId id="326" r:id="rId51"/>
    <p:sldId id="327" r:id="rId52"/>
    <p:sldId id="328" r:id="rId53"/>
    <p:sldId id="329" r:id="rId54"/>
    <p:sldId id="330" r:id="rId55"/>
    <p:sldId id="332" r:id="rId56"/>
    <p:sldId id="339" r:id="rId57"/>
    <p:sldId id="340" r:id="rId58"/>
    <p:sldId id="341" r:id="rId59"/>
    <p:sldId id="342" r:id="rId60"/>
    <p:sldId id="343" r:id="rId61"/>
    <p:sldId id="344" r:id="rId62"/>
    <p:sldId id="359" r:id="rId63"/>
    <p:sldId id="362" r:id="rId64"/>
    <p:sldId id="363" r:id="rId65"/>
    <p:sldId id="364" r:id="rId66"/>
    <p:sldId id="365" r:id="rId67"/>
    <p:sldId id="366" r:id="rId68"/>
  </p:sldIdLst>
  <p:sldSz cx="24384000" cy="13716000"/>
  <p:notesSz cx="6858000" cy="9144000"/>
  <p:embeddedFontLst>
    <p:embeddedFont>
      <p:font typeface="Helvetica Neue" panose="02000503000000020004" pitchFamily="2"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00" roundtripDataSignature="AMtx7mhVrliX67LAtFUJ7TmoJPqZ0gGmD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2183"/>
  </p:normalViewPr>
  <p:slideViewPr>
    <p:cSldViewPr snapToGrid="0">
      <p:cViewPr varScale="1">
        <p:scale>
          <a:sx n="56" d="100"/>
          <a:sy n="56" d="100"/>
        </p:scale>
        <p:origin x="336"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102"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100" Type="http://customschemas.google.com/relationships/presentationmetadata" Target="meta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4.fntdata"/><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10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2.fntdata"/><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1pPr>
            <a:lvl2pPr marL="914400" marR="0" lvl="1"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2pPr>
            <a:lvl3pPr marL="1371600" marR="0" lvl="2"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3pPr>
            <a:lvl4pPr marL="1828800" marR="0" lvl="3"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4pPr>
            <a:lvl5pPr marL="2286000" marR="0" lvl="4"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5pPr>
            <a:lvl6pPr marL="2743200" marR="0" lvl="5"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6pPr>
            <a:lvl7pPr marL="3200400" marR="0" lvl="6"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7pPr>
            <a:lvl8pPr marL="3657600" marR="0" lvl="7"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8pPr>
            <a:lvl9pPr marL="4114800" marR="0" lvl="8"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4" name="Google Shape;74;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279400" lvl="0" indent="-279400" algn="l" rtl="0">
              <a:lnSpc>
                <a:spcPct val="117999"/>
              </a:lnSpc>
              <a:spcBef>
                <a:spcPts val="0"/>
              </a:spcBef>
              <a:spcAft>
                <a:spcPts val="0"/>
              </a:spcAft>
              <a:buSzPts val="2706"/>
              <a:buFont typeface="Helvetica Neue"/>
              <a:buChar char="-"/>
            </a:pPr>
            <a:r>
              <a:rPr lang="en-US" sz="2200">
                <a:latin typeface="Helvetica Neue"/>
                <a:ea typeface="Helvetica Neue"/>
                <a:cs typeface="Helvetica Neue"/>
                <a:sym typeface="Helvetica Neue"/>
              </a:rPr>
              <a:t>Going over last week’s lab</a:t>
            </a:r>
            <a:endParaRPr/>
          </a:p>
          <a:p>
            <a:pPr marL="279400" lvl="0" indent="-279400" algn="l" rtl="0">
              <a:lnSpc>
                <a:spcPct val="117999"/>
              </a:lnSpc>
              <a:spcBef>
                <a:spcPts val="0"/>
              </a:spcBef>
              <a:spcAft>
                <a:spcPts val="0"/>
              </a:spcAft>
              <a:buSzPts val="2706"/>
              <a:buFont typeface="Helvetica Neue"/>
              <a:buChar char="-"/>
            </a:pPr>
            <a:r>
              <a:rPr lang="en-US" sz="2200">
                <a:latin typeface="Helvetica Neue"/>
                <a:ea typeface="Helvetica Neue"/>
                <a:cs typeface="Helvetica Neue"/>
                <a:sym typeface="Helvetica Neue"/>
              </a:rPr>
              <a:t>How to improve results</a:t>
            </a:r>
            <a:endParaRPr/>
          </a:p>
          <a:p>
            <a:pPr marL="0" lvl="0" indent="0" algn="l" rtl="0">
              <a:lnSpc>
                <a:spcPct val="117999"/>
              </a:lnSpc>
              <a:spcBef>
                <a:spcPts val="0"/>
              </a:spcBef>
              <a:spcAft>
                <a:spcPts val="0"/>
              </a:spcAft>
              <a:buSzPts val="1400"/>
              <a:buNone/>
            </a:pPr>
            <a:endParaRPr sz="2200">
              <a:latin typeface="Helvetica Neue"/>
              <a:ea typeface="Helvetica Neue"/>
              <a:cs typeface="Helvetica Neue"/>
              <a:sym typeface="Helvetica Neue"/>
            </a:endParaRPr>
          </a:p>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prepare to discuss lab 4 key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1" name="Google Shape;191;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First, we start with the small light green triangle. Remember, this represents the model predicting a positive case. Here, the small green triangle represents our model being…</a:t>
            </a:r>
            <a:endParaRPr/>
          </a:p>
          <a:p>
            <a:pPr marL="0" lvl="0" indent="0" algn="l" rtl="0">
              <a:lnSpc>
                <a:spcPct val="117999"/>
              </a:lnSpc>
              <a:spcBef>
                <a:spcPts val="0"/>
              </a:spcBef>
              <a:spcAft>
                <a:spcPts val="0"/>
              </a:spcAft>
              <a:buClr>
                <a:schemeClr val="dk1"/>
              </a:buClr>
              <a:buSzPts val="1100"/>
              <a:buFont typeface="Arial"/>
              <a:buNone/>
            </a:pPr>
            <a:r>
              <a:rPr lang="en-US"/>
              <a:t>…Correct! This triangle shows all the cases when our model classifies a patient as positive and the patient is indeed positive. So light green triangle is when our model did its job correctly. </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r>
              <a:rPr lang="en-US"/>
              <a:t>The small light red section…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6" name="Google Shape;206;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…represents all the times where our model classifies a patient as positive and the patient is actually negative. So light red triangle is when our model did its job incorrectly.</a:t>
            </a:r>
            <a:endParaRPr/>
          </a:p>
          <a:p>
            <a:pPr marL="0" lvl="0" indent="0" algn="l" rtl="0">
              <a:lnSpc>
                <a:spcPct val="117999"/>
              </a:lnSpc>
              <a:spcBef>
                <a:spcPts val="0"/>
              </a:spcBef>
              <a:spcAft>
                <a:spcPts val="0"/>
              </a:spcAft>
              <a:buClr>
                <a:schemeClr val="dk1"/>
              </a:buClr>
              <a:buSzPts val="1100"/>
              <a:buFont typeface="Arial"/>
              <a:buNone/>
            </a:pPr>
            <a:r>
              <a:rPr lang="en-US"/>
              <a:t>Next up is the big dark green shape,…</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7" name="Google Shape;227;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…which represents cases where our model classifies a patient as negative and the patient is indeed negative. So a big dark green shape is when our model did its job correctly.</a:t>
            </a:r>
            <a:endParaRPr/>
          </a:p>
          <a:p>
            <a:pPr marL="0" lvl="0" indent="0" algn="l" rtl="0">
              <a:lnSpc>
                <a:spcPct val="117999"/>
              </a:lnSpc>
              <a:spcBef>
                <a:spcPts val="0"/>
              </a:spcBef>
              <a:spcAft>
                <a:spcPts val="0"/>
              </a:spcAft>
              <a:buSzPts val="1400"/>
              <a:buNone/>
            </a:pPr>
            <a:r>
              <a:rPr lang="en-US"/>
              <a:t>Lastly, the big dark red shape…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28cf5defd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9" name="Google Shape;249;g28cf5defdc3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Represents the cases where our model classifies a patient as negative when the patient is actually positive. This means the model wasn’t right again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2" name="Google Shape;282;p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Now lets group these examples into instances of the model being right, being wrong, and why. We can see we are left with 4 cases, true/false pos/negs. This represents all of the outputs of our model. Now lets use this figure to understand accuracy.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6" name="Google Shape;316;p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Accuracy is, (click, read), (click, read.) </a:t>
            </a:r>
            <a:endParaRPr/>
          </a:p>
          <a:p>
            <a:pPr marL="0" lvl="0" indent="0" algn="l" rtl="0">
              <a:lnSpc>
                <a:spcPct val="117999"/>
              </a:lnSpc>
              <a:spcBef>
                <a:spcPts val="0"/>
              </a:spcBef>
              <a:spcAft>
                <a:spcPts val="0"/>
              </a:spcAft>
              <a:buSzPts val="1400"/>
              <a:buNone/>
            </a:pPr>
            <a:endParaRPr sz="2200">
              <a:latin typeface="Helvetica Neue"/>
              <a:ea typeface="Helvetica Neue"/>
              <a:cs typeface="Helvetica Neue"/>
              <a:sym typeface="Helvetica Neue"/>
            </a:endParaRPr>
          </a:p>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Meaning, it is the measure of the overall ability of our model — the number of cases where it was correct divided by the total number of cases, TAKE QUESTIONS (click.)</a:t>
            </a:r>
            <a:endParaRPr/>
          </a:p>
          <a:p>
            <a:pPr marL="0" lvl="0" indent="0" algn="l" rtl="0">
              <a:lnSpc>
                <a:spcPct val="117999"/>
              </a:lnSpc>
              <a:spcBef>
                <a:spcPts val="0"/>
              </a:spcBef>
              <a:spcAft>
                <a:spcPts val="0"/>
              </a:spcAft>
              <a:buSzPts val="1400"/>
              <a:buNone/>
            </a:pPr>
            <a:endParaRPr sz="2200">
              <a:latin typeface="Helvetica Neue"/>
              <a:ea typeface="Helvetica Neue"/>
              <a:cs typeface="Helvetica Neue"/>
              <a:sym typeface="Helvetica Neue"/>
            </a:endParaRPr>
          </a:p>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You may be able to spot a potential issue already, which is that this equation is a bit naive. It sidesteps a lot of the complexity of the classification by only worrying about big picture information. </a:t>
            </a:r>
            <a:endParaRPr/>
          </a:p>
          <a:p>
            <a:pPr marL="0" lvl="0" indent="0" algn="l" rtl="0">
              <a:lnSpc>
                <a:spcPct val="117999"/>
              </a:lnSpc>
              <a:spcBef>
                <a:spcPts val="0"/>
              </a:spcBef>
              <a:spcAft>
                <a:spcPts val="0"/>
              </a:spcAft>
              <a:buSzPts val="1400"/>
              <a:buNone/>
            </a:pPr>
            <a:endParaRPr sz="2200">
              <a:latin typeface="Helvetica Neue"/>
              <a:ea typeface="Helvetica Neue"/>
              <a:cs typeface="Helvetica Neue"/>
              <a:sym typeface="Helvetica Neue"/>
            </a:endParaRPr>
          </a:p>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But don’t get me wrong, accuracy has plenty of use cases. For example, in last week’s lab, the accuracy number is actually what we got from using classifier.score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5" name="Google Shape;335;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Ok great! Let’s now tackle precision. (Click)</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61" name="Google Shape;361;p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In the case of precision, it is the accuracy of what we selected, (click, read), (click, read.) Meaning, it is the measure of the, well, preciseness of the model. (click)</a:t>
            </a:r>
            <a:endParaRPr/>
          </a:p>
          <a:p>
            <a:pPr marL="0" lvl="0" indent="0" algn="l" rtl="0">
              <a:lnSpc>
                <a:spcPct val="117999"/>
              </a:lnSpc>
              <a:spcBef>
                <a:spcPts val="0"/>
              </a:spcBef>
              <a:spcAft>
                <a:spcPts val="0"/>
              </a:spcAft>
              <a:buClr>
                <a:schemeClr val="dk1"/>
              </a:buClr>
              <a:buSzPts val="1100"/>
              <a:buFont typeface="Arial"/>
              <a:buNone/>
            </a:pPr>
            <a:r>
              <a:rPr lang="en-US"/>
              <a:t>Notice how all the terms here are triangles. Triangles represent times when our model selects positive. Essentially, this equation boils down to: “when we select positive, how often is that correct?” TAKE QUESTIONS</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Clr>
                <a:srgbClr val="000000"/>
              </a:buClr>
              <a:buSzPts val="1400"/>
              <a:buFont typeface="Arial"/>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76" name="Google Shape;376;p10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Ok great! Let’s now tackle recall. (Click)</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4" name="Google Shape;404;p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For recall, it is (click, read), (click, read).</a:t>
            </a:r>
            <a:endParaRPr/>
          </a:p>
          <a:p>
            <a:pPr marL="0" lvl="0" indent="0" algn="l" rtl="0">
              <a:lnSpc>
                <a:spcPct val="117999"/>
              </a:lnSpc>
              <a:spcBef>
                <a:spcPts val="0"/>
              </a:spcBef>
              <a:spcAft>
                <a:spcPts val="0"/>
              </a:spcAft>
              <a:buClr>
                <a:schemeClr val="dk1"/>
              </a:buClr>
              <a:buSzPts val="1100"/>
              <a:buFont typeface="Arial"/>
              <a:buNone/>
            </a:pPr>
            <a:r>
              <a:rPr lang="en-US"/>
              <a:t>This is a measure of how much of what we need to select is actually selected. (click)</a:t>
            </a:r>
            <a:endParaRPr/>
          </a:p>
          <a:p>
            <a:pPr marL="0" lvl="0" indent="0" algn="l" rtl="0">
              <a:lnSpc>
                <a:spcPct val="117999"/>
              </a:lnSpc>
              <a:spcBef>
                <a:spcPts val="0"/>
              </a:spcBef>
              <a:spcAft>
                <a:spcPts val="0"/>
              </a:spcAft>
              <a:buClr>
                <a:schemeClr val="dk1"/>
              </a:buClr>
              <a:buSzPts val="1100"/>
              <a:buFont typeface="Arial"/>
              <a:buNone/>
            </a:pPr>
            <a:r>
              <a:rPr lang="en-US"/>
              <a:t>That probably didn’t make sense, let me explain a bit more. The pattern here is slightly harder to spot: its that all the shapes involved in this equation represent cases where the patient is positive. </a:t>
            </a:r>
            <a:endParaRPr/>
          </a:p>
          <a:p>
            <a:pPr marL="0" lvl="0" indent="0" algn="l" rtl="0">
              <a:lnSpc>
                <a:spcPct val="117999"/>
              </a:lnSpc>
              <a:spcBef>
                <a:spcPts val="0"/>
              </a:spcBef>
              <a:spcAft>
                <a:spcPts val="0"/>
              </a:spcAft>
              <a:buClr>
                <a:schemeClr val="dk1"/>
              </a:buClr>
              <a:buSzPts val="1100"/>
              <a:buFont typeface="Arial"/>
              <a:buNone/>
            </a:pPr>
            <a:r>
              <a:rPr lang="en-US"/>
              <a:t>Recall essentially boils down to “when there’s a patient that’s positive, how often can we recognize it?”</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3" name="Google Shape;113;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Those 3 indicators are called accuracy, precision, and recall, and we will break them down today</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6" name="Google Shape;416;p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So, let’s summarize. Accuracy is the overall ability of the model. Precision is the amount of the selection that’s actually correct. Recall is the amount of what needs to be selected that’s actually selected. Now we know that it's important to balance all 3 of these characteristics when developing a model. Precision is best when False Positives are bad, Recall is best when False Negatives are bad.</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46" name="Google Shape;446;p3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We are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3" name="Google Shape;453;p3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Lets think back to those three characteristics we talked about earlier. The number of true positives in this case would be (click) exactly zero since our model never chooses yes. However, the number of true negatives is in the hundreds of millions. These are the patients that don’t have progeria that our model correctly identified as not having progeria. In this case here, we see that our accuracy will be basically equal to 1, or 100%, despite having a completely useless model. Instead, what we should have used is recall (click), which takes the number of true positives, which is zero in this case, and divides it by the number of true positives and false negatives. The recall of our model is, 0%, which is a much better representation of this hypothetical model. </a:t>
            </a:r>
            <a:endParaRPr/>
          </a:p>
          <a:p>
            <a:pPr marL="0" lvl="0" indent="0" algn="l" rtl="0">
              <a:lnSpc>
                <a:spcPct val="117999"/>
              </a:lnSpc>
              <a:spcBef>
                <a:spcPts val="0"/>
              </a:spcBef>
              <a:spcAft>
                <a:spcPts val="0"/>
              </a:spcAft>
              <a:buClr>
                <a:schemeClr val="dk1"/>
              </a:buClr>
              <a:buSzPts val="1100"/>
              <a:buFont typeface="Arial"/>
              <a:buNone/>
            </a:pPr>
            <a:r>
              <a:rPr lang="en-US"/>
              <a:t>* in different cases, you should use different metrics</a:t>
            </a:r>
            <a:endParaRPr/>
          </a:p>
          <a:p>
            <a:pPr marL="0" lvl="0" indent="0" algn="l" rtl="0">
              <a:lnSpc>
                <a:spcPct val="117999"/>
              </a:lnSpc>
              <a:spcBef>
                <a:spcPts val="0"/>
              </a:spcBef>
              <a:spcAft>
                <a:spcPts val="0"/>
              </a:spcAft>
              <a:buClr>
                <a:schemeClr val="dk1"/>
              </a:buClr>
              <a:buSzPts val="1100"/>
              <a:buFont typeface="Arial"/>
              <a:buNone/>
            </a:pPr>
            <a:r>
              <a:rPr lang="en-US"/>
              <a:t>transition over to prof. liu</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82" name="Google Shape;482;p3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Let's do a story time!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p3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Radar technology started in WWII, During its early development in WWII, radar played a pivotal role in detecting and intercepting enemy aircraft, greatly improving the effectiveness of air defense systems. Radar detects aircraft by emitting radio waves that bounce off the aircraft and return to the radar antenna, allowing the radar to determine the location, speed, and direction of the aircraft.</a:t>
            </a:r>
            <a:endParaRPr/>
          </a:p>
        </p:txBody>
      </p:sp>
      <p:sp>
        <p:nvSpPr>
          <p:cNvPr id="488" name="Google Shape;488;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95" name="Google Shape;495;p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Radar technology started in WWII, During its early development in WWII, radar played a pivotal role in detecting and intercepting enemy aircraft, greatly improving the effectiveness of air defense systems. Radar detects aircraft by emitting radio waves that bounce off the aircraft and return to the radar antenna, allowing the radar to determine the location, speed, and direction of the aircraft.</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07" name="Google Shape;507;p4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What about precision recall if my threshold is here? </a:t>
            </a:r>
            <a:endParaRPr/>
          </a:p>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why is it that high recall no precision?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18" name="Google Shape;518;p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What about this case?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29" name="Google Shape;529;p4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So, how do you quantify thresholds?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36" name="Google Shape;536;p4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The answer is ROC, or receiver operation curve, which I think is super cool. So what is it and how do we calculate it?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8cf5defdc3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9" name="Google Shape;119;g28cf5defdc3_0_2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Something called accuracy is fairly common, and you’ve probably seen accuracy show up in, say a covid test. </a:t>
            </a:r>
            <a:endParaRPr/>
          </a:p>
          <a:p>
            <a:pPr marL="0" lvl="0" indent="0" algn="l" rtl="0">
              <a:lnSpc>
                <a:spcPct val="117999"/>
              </a:lnSpc>
              <a:spcBef>
                <a:spcPts val="0"/>
              </a:spcBef>
              <a:spcAft>
                <a:spcPts val="0"/>
              </a:spcAft>
              <a:buClr>
                <a:schemeClr val="dk1"/>
              </a:buClr>
              <a:buSzPts val="1100"/>
              <a:buFont typeface="Arial"/>
              <a:buNone/>
            </a:pPr>
            <a:r>
              <a:rPr lang="en-US"/>
              <a:t>But there’s also these other two ways that I want to mention. (click) Precision and recall. Now, there’s always the assumption that accuracy is good enough to quantify everything, but I hope I can convince you otherwise today in this lecture. </a:t>
            </a:r>
            <a:endParaRPr/>
          </a:p>
          <a:p>
            <a:pPr marL="0" lvl="0" indent="0" algn="l" rtl="0">
              <a:lnSpc>
                <a:spcPct val="117999"/>
              </a:lnSpc>
              <a:spcBef>
                <a:spcPts val="0"/>
              </a:spcBef>
              <a:spcAft>
                <a:spcPts val="0"/>
              </a:spcAft>
              <a:buClr>
                <a:schemeClr val="dk1"/>
              </a:buClr>
              <a:buSzPts val="1100"/>
              <a:buFont typeface="Arial"/>
              <a:buNone/>
            </a:pPr>
            <a:r>
              <a:rPr lang="en-US"/>
              <a:t>Let’s begin by exploring each of these 3 metrics. </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Clr>
                <a:srgbClr val="000000"/>
              </a:buClr>
              <a:buSzPts val="1400"/>
              <a:buFont typeface="Arial"/>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4" name="Google Shape;544;p4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An ROC curve is a graph showing the performance of a classification model at all classification thresholds. This includes 2 parameters, the True and False positives at different thresholds. Lowering the threshold for classification will cause more data to be flagged as positive, increasing both true positive and false positive rates, and vis versa for a high classification threshold. The purpose of an ROC curve is to establish the best threshold, meaning whichever classification threshold yields the highest ratio of true to false positives. </a:t>
            </a:r>
            <a:endParaRPr/>
          </a:p>
          <a:p>
            <a:pPr marL="0" lvl="0" indent="0" algn="l" rtl="0">
              <a:lnSpc>
                <a:spcPct val="117999"/>
              </a:lnSpc>
              <a:spcBef>
                <a:spcPts val="0"/>
              </a:spcBef>
              <a:spcAft>
                <a:spcPts val="0"/>
              </a:spcAft>
              <a:buClr>
                <a:schemeClr val="dk1"/>
              </a:buClr>
              <a:buSzPts val="1100"/>
              <a:buFont typeface="Arial"/>
              <a:buNone/>
            </a:pPr>
            <a:r>
              <a:rPr lang="en-US"/>
              <a:t>Normally, this would mean we had to run a regression analysis (throwback last lesson) on all of the data for each of the thresholds, which is incredibly inefficient.</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extLst>
      <p:ext uri="{BB962C8B-B14F-4D97-AF65-F5344CB8AC3E}">
        <p14:creationId xmlns:p14="http://schemas.microsoft.com/office/powerpoint/2010/main" val="22516100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4" name="Google Shape;544;p4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An ROC curve is a graph showing the performance of a classification model at all classification thresholds. This includes 2 parameters, the True and False positives at different thresholds. Lowering the threshold for classification will cause more data to be flagged as positive, increasing both true positive and false positive rates, and vis versa for a high classification threshold. The purpose of an ROC curve is to establish the best threshold, meaning whichever classification threshold yields the highest ratio of true to false positives. </a:t>
            </a:r>
            <a:endParaRPr/>
          </a:p>
          <a:p>
            <a:pPr marL="0" lvl="0" indent="0" algn="l" rtl="0">
              <a:lnSpc>
                <a:spcPct val="117999"/>
              </a:lnSpc>
              <a:spcBef>
                <a:spcPts val="0"/>
              </a:spcBef>
              <a:spcAft>
                <a:spcPts val="0"/>
              </a:spcAft>
              <a:buClr>
                <a:schemeClr val="dk1"/>
              </a:buClr>
              <a:buSzPts val="1100"/>
              <a:buFont typeface="Arial"/>
              <a:buNone/>
            </a:pPr>
            <a:r>
              <a:rPr lang="en-US"/>
              <a:t>Normally, this would mean we had to run a regression analysis (throwback last lesson) on all of the data for each of the thresholds, which is incredibly inefficient.</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extLst>
      <p:ext uri="{BB962C8B-B14F-4D97-AF65-F5344CB8AC3E}">
        <p14:creationId xmlns:p14="http://schemas.microsoft.com/office/powerpoint/2010/main" val="3478886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290ab77567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290ab77567f_0_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Lets run through some examples. Were bringing back the booing and cheering for bad/good curves. What do we think about this curve?</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80" name="Google Shape;580;p4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Instead, we use an algorithm, called AUC (Area under ROC curve), to evaluate how your models work under different thresholds. IN other words, it condenses information to one number, being how accurately your model will rank a random positive case as higher than a random negative case. This condenses lots of information from your data set, so we are losing accuracy for convenience. AUC will then give an estimate of the ratio of true positives to false positives, between 1 and 0 (1 is 100% accurate, 0 is 0%). </a:t>
            </a:r>
            <a:endParaRPr/>
          </a:p>
          <a:p>
            <a:pPr marL="0" lvl="0" indent="0" algn="l" rtl="0">
              <a:lnSpc>
                <a:spcPct val="117999"/>
              </a:lnSpc>
              <a:spcBef>
                <a:spcPts val="0"/>
              </a:spcBef>
              <a:spcAft>
                <a:spcPts val="0"/>
              </a:spcAft>
              <a:buClr>
                <a:schemeClr val="dk1"/>
              </a:buClr>
              <a:buSzPts val="1100"/>
              <a:buFont typeface="Arial"/>
              <a:buNone/>
            </a:pPr>
            <a:r>
              <a:rPr lang="en-US"/>
              <a:t>AUC is useful for its convenience and speed, as well as its ability to predict a model’s accuracy irrespective of classification threshold. However, AUC is not always the best fit for a model. Sometimes we need incredibly accurate predictions on the probability of a model, such as when diagnosing dangerous diseases, or sometimes we want to prioritize minimizing different types of outputs (like false negatives, going back to the spam email example), which we can’t do with just the AUC value.</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290ab7756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290ab77567f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p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04" name="Google Shape;604;p10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dirty="0"/>
              <a:t>This ties back directly with the indicators of a model, precision and recall. Both of these return a number between 0 and 1 of the ratio of correct positive predictions made (precision) and the ratio of correct positive predictions made out of all positive predictions that could have been made (recall). A precision Recall AUC curve is exactly what you expect, a graph of the precision vs the recall of a model at different classification thresholds. As threshold increases and the model predicts more true positives, precision will increase. However as threshold increases the model will predict less positives, so recall will decrease. Its a trade off, so you want to use this AUC curve to find the threshold where you maximize both precision and recall. However, in some situations, like the spam email example, we may want to prioritize recall over precision or vis versa. </a:t>
            </a: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26" name="Google Shape;626;p4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Ok, so after all this, what actually makes a model fit better? It all has to do with data. There’s a common principle in computer science: garbage in, garbage out. If you don’t have good inputs, then you shouldn’t expect your outputs to be any good either. You can get better inputs by (click) adding more data, (click) balancing your data, (click), normalizing your data, (click) or getting more quality data. </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36" name="Google Shape;636;p4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(click) Let’s focus first on adding more data (click).</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45" name="Google Shape;645;p4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(click) Let’s focus first on adding more data (click).</a:t>
            </a:r>
            <a:endParaRPr/>
          </a:p>
          <a:p>
            <a:pPr marL="0" lvl="0" indent="0" algn="l" rtl="0">
              <a:lnSpc>
                <a:spcPct val="117999"/>
              </a:lnSpc>
              <a:spcBef>
                <a:spcPts val="0"/>
              </a:spcBef>
              <a:spcAft>
                <a:spcPts val="0"/>
              </a:spcAft>
              <a:buSzPts val="1400"/>
              <a:buNone/>
            </a:pPr>
            <a:endParaRPr sz="2200">
              <a:latin typeface="Helvetica Neue"/>
              <a:ea typeface="Helvetica Neue"/>
              <a:cs typeface="Helvetica Neue"/>
              <a:sym typeface="Helvetica Neue"/>
            </a:endParaRPr>
          </a:p>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if data isn’t perfect: small # of datapoints=more fluctuation, more datapoint s=less fluctuation</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290ab77567f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25" name="Google Shape;725;g290ab77567f_0_10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TRANSITION SLIDE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5" name="Google Shape;125;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Lets start by exploring accuracy in an example case. And specifically, why accuracy just isn’t enough on its own</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290ab77567f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66" name="Google Shape;766;g290ab77567f_0_13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Going back on track to the lack of data, maybe the few points that were used don’t tell the whole story about the dataset. The result here is that the model doesn’t generalize to the underlying trend of a set of data.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290ab77567f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41" name="Google Shape;841;g290ab77567f_0_6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Maybe the few data points we used for training happened to be outliers or maybe their data is inaccurate like this example demonstrates. This can be because I asked for the athletes, who can throw farther. Then the result will be a model that is completely unusable. In this case, can you make a claim about our model’s accuracy, precision and recall? This is a bit of a challenge, as the data is now non binary. How could we convert this non binary data into something generalizable to true/false positives/negatives? Remember what our model is trying to predict, and the results it gives Turn and talk with your neighbor for a minute about this</a:t>
            </a:r>
            <a:endParaRPr/>
          </a:p>
          <a:p>
            <a:pPr marL="0" lvl="0" indent="0" algn="l" rtl="0">
              <a:lnSpc>
                <a:spcPct val="117999"/>
              </a:lnSpc>
              <a:spcBef>
                <a:spcPts val="0"/>
              </a:spcBef>
              <a:spcAft>
                <a:spcPts val="0"/>
              </a:spcAft>
              <a:buClr>
                <a:schemeClr val="dk1"/>
              </a:buClr>
              <a:buSzPts val="1100"/>
              <a:buFont typeface="Arial"/>
              <a:buNone/>
            </a:pPr>
            <a:r>
              <a:rPr lang="en-US"/>
              <a:t>So the trick was to relate the qualitative data to our line of best fit, which our model predicted. You can clearly see that most of our data is under the line, meaning that our model predicted the quality of the wine was BETTER than it actually was. This is equivalent to a false positive in our case. With all the false positives of our model, we now know that the accuracy is low (all true pos, yet no true negs), the precision is low (all true pos, yet much more false pos), and the recall is high (all true pos, and no false neg)</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extLst>
      <p:ext uri="{BB962C8B-B14F-4D97-AF65-F5344CB8AC3E}">
        <p14:creationId xmlns:p14="http://schemas.microsoft.com/office/powerpoint/2010/main" val="39646864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290ab77567f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41" name="Google Shape;841;g290ab77567f_0_6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Maybe the few data points we used for training happened to be outliers or maybe their data is inaccurate like this example demonstrates. This can be because I asked for the athletes, who can throw farther. Then the result will be a model that is completely unusable. In this case, can you make a claim about our model’s accuracy, precision and recall? This is a bit of a challenge, as the data is now non binary. How could we convert this non binary data into something generalizable to true/false positives/negatives? Remember what our model is trying to predict, and the results it gives Turn and talk with your neighbor for a minute about this</a:t>
            </a:r>
            <a:endParaRPr/>
          </a:p>
          <a:p>
            <a:pPr marL="0" lvl="0" indent="0" algn="l" rtl="0">
              <a:lnSpc>
                <a:spcPct val="117999"/>
              </a:lnSpc>
              <a:spcBef>
                <a:spcPts val="0"/>
              </a:spcBef>
              <a:spcAft>
                <a:spcPts val="0"/>
              </a:spcAft>
              <a:buClr>
                <a:schemeClr val="dk1"/>
              </a:buClr>
              <a:buSzPts val="1100"/>
              <a:buFont typeface="Arial"/>
              <a:buNone/>
            </a:pPr>
            <a:r>
              <a:rPr lang="en-US"/>
              <a:t>So the trick was to relate the qualitative data to our line of best fit, which our model predicted. You can clearly see that most of our data is under the line, meaning that our model predicted the quality of the wine was BETTER than it actually was. This is equivalent to a false positive in our case. With all the false positives of our model, we now know that the accuracy is low (all true pos, yet no true negs), the precision is low (all true pos, yet much more false pos), and the recall is high (all true pos, and no false neg)</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p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70" name="Google Shape;970;p5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So long as the data is collected and used consistently, adding more data for your model to train on will generally improve its performance. </a:t>
            </a:r>
            <a:endParaRPr/>
          </a:p>
          <a:p>
            <a:pPr marL="0" lvl="0" indent="0" algn="l" rtl="0">
              <a:lnSpc>
                <a:spcPct val="117999"/>
              </a:lnSpc>
              <a:spcBef>
                <a:spcPts val="0"/>
              </a:spcBef>
              <a:spcAft>
                <a:spcPts val="0"/>
              </a:spcAft>
              <a:buClr>
                <a:schemeClr val="dk1"/>
              </a:buClr>
              <a:buSzPts val="1100"/>
              <a:buFont typeface="Arial"/>
              <a:buNone/>
            </a:pPr>
            <a:r>
              <a:rPr lang="en-US"/>
              <a:t>One extra thing to note is that you don’t always have to go out and collect more data to increase the amount of data. There is a technique called Data Augmentation where you can adjust already existing samples of data to generate additional samples. For example, if your dataset has images, maybe you adjust the contrast or saturation of the image or flip the image horizontally or maybe crop off an edge of the image. However, this isn’t really possible for all datasets, such as the dataset’s we’re using. Also, when we augment data, we have to be careful about the claims we make using our model. If you just make up your own data, your model can quickly become skewed and fail to predict from a realistic dataset</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p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04" name="Google Shape;1004;p10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More data is not only more datapoints. It has another meaning. Can anyone think of it? Let’s take a look at the next slide.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p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82" name="Google Shape;1282;p1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p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91" name="Google Shape;1291;p6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sz="2200">
                <a:latin typeface="Helvetica Neue"/>
                <a:ea typeface="Helvetica Neue"/>
                <a:cs typeface="Helvetica Neue"/>
                <a:sym typeface="Helvetica Neue"/>
              </a:rPr>
              <a:t>(click) and a bit of logistic functions (click).</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p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98" name="Google Shape;1298;p7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In an ideal world (click), we would have a perfectly even balance of data. For the wine dataset, it would be exactly 50% white wine and 50% red wine. Unfortunately (click), we don’t live in a perfect world (click).</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p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09" name="Google Shape;1309;p7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In reality, the dataset looks something like this.</a:t>
            </a:r>
            <a:endParaRPr/>
          </a:p>
          <a:p>
            <a:pPr marL="0" lvl="0" indent="0" algn="l" rtl="0">
              <a:lnSpc>
                <a:spcPct val="117999"/>
              </a:lnSpc>
              <a:spcBef>
                <a:spcPts val="0"/>
              </a:spcBef>
              <a:spcAft>
                <a:spcPts val="0"/>
              </a:spcAft>
              <a:buClr>
                <a:schemeClr val="dk1"/>
              </a:buClr>
              <a:buSzPts val="1100"/>
              <a:buFont typeface="Arial"/>
              <a:buNone/>
            </a:pPr>
            <a:r>
              <a:rPr lang="en-US"/>
              <a:t>(click) nearly 5000 samples of white wine,</a:t>
            </a:r>
            <a:endParaRPr/>
          </a:p>
          <a:p>
            <a:pPr marL="0" lvl="0" indent="0" algn="l" rtl="0">
              <a:lnSpc>
                <a:spcPct val="117999"/>
              </a:lnSpc>
              <a:spcBef>
                <a:spcPts val="0"/>
              </a:spcBef>
              <a:spcAft>
                <a:spcPts val="0"/>
              </a:spcAft>
              <a:buClr>
                <a:schemeClr val="dk1"/>
              </a:buClr>
              <a:buSzPts val="1100"/>
              <a:buFont typeface="Arial"/>
              <a:buNone/>
            </a:pPr>
            <a:r>
              <a:rPr lang="en-US"/>
              <a:t>(click) but only 1500 samples of red wine. </a:t>
            </a:r>
            <a:endParaRPr/>
          </a:p>
          <a:p>
            <a:pPr marL="0" lvl="0" indent="0" algn="l" rtl="0">
              <a:lnSpc>
                <a:spcPct val="117999"/>
              </a:lnSpc>
              <a:spcBef>
                <a:spcPts val="0"/>
              </a:spcBef>
              <a:spcAft>
                <a:spcPts val="0"/>
              </a:spcAft>
              <a:buClr>
                <a:schemeClr val="dk1"/>
              </a:buClr>
              <a:buSzPts val="1100"/>
              <a:buFont typeface="Arial"/>
              <a:buNone/>
            </a:pPr>
            <a:r>
              <a:rPr lang="en-US"/>
              <a:t>(click) so, what are the consequences of this uneven split? Well, due to the differing acidity of the types of wine, the model is going to be skewed. Let’s see what happens when a logistical model tries to fit this dataset. </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21" name="Google Shape;1321;p7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(click) {line 1}</a:t>
            </a:r>
            <a:endParaRPr/>
          </a:p>
          <a:p>
            <a:pPr marL="0" lvl="0" indent="0" algn="l" rtl="0">
              <a:lnSpc>
                <a:spcPct val="117999"/>
              </a:lnSpc>
              <a:spcBef>
                <a:spcPts val="0"/>
              </a:spcBef>
              <a:spcAft>
                <a:spcPts val="0"/>
              </a:spcAft>
              <a:buClr>
                <a:schemeClr val="dk1"/>
              </a:buClr>
              <a:buSzPts val="1100"/>
              <a:buFont typeface="Arial"/>
              <a:buNone/>
            </a:pPr>
            <a:r>
              <a:rPr lang="en-US"/>
              <a:t>(click) {line 2}</a:t>
            </a:r>
            <a:endParaRPr/>
          </a:p>
          <a:p>
            <a:pPr marL="0" lvl="0" indent="0" algn="l" rtl="0">
              <a:lnSpc>
                <a:spcPct val="117999"/>
              </a:lnSpc>
              <a:spcBef>
                <a:spcPts val="0"/>
              </a:spcBef>
              <a:spcAft>
                <a:spcPts val="0"/>
              </a:spcAft>
              <a:buClr>
                <a:schemeClr val="dk1"/>
              </a:buClr>
              <a:buSzPts val="1100"/>
              <a:buFont typeface="Arial"/>
              <a:buNone/>
            </a:pPr>
            <a:r>
              <a:rPr lang="en-US"/>
              <a:t>(click) {line 3}</a:t>
            </a:r>
            <a:endParaRPr/>
          </a:p>
          <a:p>
            <a:pPr marL="0" lvl="0" indent="0" algn="l" rtl="0">
              <a:lnSpc>
                <a:spcPct val="117999"/>
              </a:lnSpc>
              <a:spcBef>
                <a:spcPts val="0"/>
              </a:spcBef>
              <a:spcAft>
                <a:spcPts val="0"/>
              </a:spcAft>
              <a:buClr>
                <a:schemeClr val="dk1"/>
              </a:buClr>
              <a:buSzPts val="1100"/>
              <a:buFont typeface="Arial"/>
              <a:buNone/>
            </a:pPr>
            <a:r>
              <a:rPr lang="en-US"/>
              <a:t>In this exaggerated picture, we have 3 possible ways a model can conceivably fit this dataset. In the bottom left here,</a:t>
            </a:r>
            <a:endParaRPr/>
          </a:p>
          <a:p>
            <a:pPr marL="0" lvl="0" indent="0" algn="l" rtl="0">
              <a:lnSpc>
                <a:spcPct val="117999"/>
              </a:lnSpc>
              <a:spcBef>
                <a:spcPts val="0"/>
              </a:spcBef>
              <a:spcAft>
                <a:spcPts val="0"/>
              </a:spcAft>
              <a:buClr>
                <a:schemeClr val="dk1"/>
              </a:buClr>
              <a:buSzPts val="1100"/>
              <a:buFont typeface="Arial"/>
              <a:buNone/>
            </a:pPr>
            <a:r>
              <a:rPr lang="en-US"/>
              <a:t>(click) you see there’s a lot of data points representing white wine, so the line is pretty well defined here. Visually, this means all the lines are closer together. </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2" name="Google Shape;132;p3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Progeria is an extremely rare disease that affects just over a hundred patients in the US. Progeria can be identified by the deformed nucleus within a cell. So, (click) let’s say we have a dataset of ALL the hundreds of millions of American pediatric patients… </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p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49" name="Google Shape;1349;p7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In the top right however, you can see that the lines are a lot more divergent. </a:t>
            </a:r>
            <a:endParaRPr/>
          </a:p>
          <a:p>
            <a:pPr marL="0" lvl="0" indent="0" algn="l" rtl="0">
              <a:lnSpc>
                <a:spcPct val="117999"/>
              </a:lnSpc>
              <a:spcBef>
                <a:spcPts val="0"/>
              </a:spcBef>
              <a:spcAft>
                <a:spcPts val="0"/>
              </a:spcAft>
              <a:buClr>
                <a:schemeClr val="dk1"/>
              </a:buClr>
              <a:buSzPts val="1100"/>
              <a:buFont typeface="Arial"/>
              <a:buNone/>
            </a:pPr>
            <a:r>
              <a:rPr lang="en-US"/>
              <a:t>(click) You can think of this from the model’s perspective, it wants to minimize the total distances to every point. So, the easiest way for it to decrease the total distances is to bend more around the white wine data where more of the points are, and it can care less about the red wine because there’s less points. </a:t>
            </a:r>
            <a:endParaRPr/>
          </a:p>
          <a:p>
            <a:pPr marL="0" lvl="0" indent="0" algn="l" rtl="0">
              <a:lnSpc>
                <a:spcPct val="117999"/>
              </a:lnSpc>
              <a:spcBef>
                <a:spcPts val="0"/>
              </a:spcBef>
              <a:spcAft>
                <a:spcPts val="0"/>
              </a:spcAft>
              <a:buClr>
                <a:schemeClr val="dk1"/>
              </a:buClr>
              <a:buSzPts val="1100"/>
              <a:buFont typeface="Arial"/>
              <a:buNone/>
            </a:pPr>
            <a:r>
              <a:rPr lang="en-US"/>
              <a:t>(click) In general, this is why more balanced your data is more accurate, as the model will more accurate account for the inherent differences between data points in your set</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p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80" name="Google Shape;1380;p1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Now let's shift to normalizing data</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Google Shape;1388;p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89" name="Google Shape;1389;p1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6"/>
        <p:cNvGrpSpPr/>
        <p:nvPr/>
      </p:nvGrpSpPr>
      <p:grpSpPr>
        <a:xfrm>
          <a:off x="0" y="0"/>
          <a:ext cx="0" cy="0"/>
          <a:chOff x="0" y="0"/>
          <a:chExt cx="0" cy="0"/>
        </a:xfrm>
      </p:grpSpPr>
      <p:sp>
        <p:nvSpPr>
          <p:cNvPr id="1397" name="Google Shape;1397;p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98" name="Google Shape;1398;p7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Here’s another hypothetical dataset. We have the Sulfur Dioxide (characterizing the sugar content, or sweetness) of the wine on the x-axis and the quality of the wine on the y-axis. There are two classes of wine here, red and wine, each labeled with its corresponding color. </a:t>
            </a:r>
            <a:endParaRPr/>
          </a:p>
          <a:p>
            <a:pPr marL="0" lvl="0" indent="0" algn="l" rtl="0">
              <a:lnSpc>
                <a:spcPct val="117999"/>
              </a:lnSpc>
              <a:spcBef>
                <a:spcPts val="0"/>
              </a:spcBef>
              <a:spcAft>
                <a:spcPts val="0"/>
              </a:spcAft>
              <a:buClr>
                <a:schemeClr val="dk1"/>
              </a:buClr>
              <a:buSzPts val="1100"/>
              <a:buFont typeface="Arial"/>
              <a:buNone/>
            </a:pPr>
            <a:r>
              <a:rPr lang="en-US"/>
              <a:t>The goal here is a bit different from the normal regression problem. Here we want to fit a line that best separates the two classes. </a:t>
            </a:r>
            <a:endParaRPr/>
          </a:p>
          <a:p>
            <a:pPr marL="0" lvl="0" indent="0" algn="l" rtl="0">
              <a:lnSpc>
                <a:spcPct val="117999"/>
              </a:lnSpc>
              <a:spcBef>
                <a:spcPts val="0"/>
              </a:spcBef>
              <a:spcAft>
                <a:spcPts val="0"/>
              </a:spcAft>
              <a:buClr>
                <a:schemeClr val="dk1"/>
              </a:buClr>
              <a:buSzPts val="1100"/>
              <a:buFont typeface="Arial"/>
              <a:buNone/>
            </a:pPr>
            <a:r>
              <a:rPr lang="en-US"/>
              <a:t>We can see that the numbers for residual sugar are a lot larger than that for wine quality: Wine acidity only goes up to a maximum of 10 while residual sugar can go up to about 120. </a:t>
            </a:r>
            <a:endParaRPr/>
          </a:p>
          <a:p>
            <a:pPr marL="0" lvl="0" indent="0" algn="l" rtl="0">
              <a:lnSpc>
                <a:spcPct val="117999"/>
              </a:lnSpc>
              <a:spcBef>
                <a:spcPts val="0"/>
              </a:spcBef>
              <a:spcAft>
                <a:spcPts val="0"/>
              </a:spcAft>
              <a:buClr>
                <a:schemeClr val="dk1"/>
              </a:buClr>
              <a:buSzPts val="1100"/>
              <a:buFont typeface="Arial"/>
              <a:buNone/>
            </a:pPr>
            <a:r>
              <a:rPr lang="en-US"/>
              <a:t>There’s a problem here, and it may not be obvious at first, but it’s important. To demonstrate, let’s once again try to fit this data with a line that best separates the two classes. </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3"/>
        <p:cNvGrpSpPr/>
        <p:nvPr/>
      </p:nvGrpSpPr>
      <p:grpSpPr>
        <a:xfrm>
          <a:off x="0" y="0"/>
          <a:ext cx="0" cy="0"/>
          <a:chOff x="0" y="0"/>
          <a:chExt cx="0" cy="0"/>
        </a:xfrm>
      </p:grpSpPr>
      <p:sp>
        <p:nvSpPr>
          <p:cNvPr id="1454" name="Google Shape;1454;p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55" name="Google Shape;1455;p7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And here’s what the separation line looks like.</a:t>
            </a:r>
            <a:endParaRPr/>
          </a:p>
          <a:p>
            <a:pPr marL="0" lvl="0" indent="0" algn="l" rtl="0">
              <a:lnSpc>
                <a:spcPct val="117999"/>
              </a:lnSpc>
              <a:spcBef>
                <a:spcPts val="0"/>
              </a:spcBef>
              <a:spcAft>
                <a:spcPts val="0"/>
              </a:spcAft>
              <a:buClr>
                <a:schemeClr val="dk1"/>
              </a:buClr>
              <a:buSzPts val="1100"/>
              <a:buFont typeface="Arial"/>
              <a:buNone/>
            </a:pPr>
            <a:r>
              <a:rPr lang="en-US"/>
              <a:t>Ok, nothing terrible right?</a:t>
            </a:r>
            <a:endParaRPr/>
          </a:p>
          <a:p>
            <a:pPr marL="0" lvl="0" indent="0" algn="l" rtl="0">
              <a:lnSpc>
                <a:spcPct val="117999"/>
              </a:lnSpc>
              <a:spcBef>
                <a:spcPts val="0"/>
              </a:spcBef>
              <a:spcAft>
                <a:spcPts val="0"/>
              </a:spcAft>
              <a:buClr>
                <a:schemeClr val="dk1"/>
              </a:buClr>
              <a:buSzPts val="1100"/>
              <a:buFont typeface="Arial"/>
              <a:buNone/>
            </a:pPr>
            <a:r>
              <a:rPr lang="en-US"/>
              <a:t>But let’s get the equation of that line (click), and here’s where problems start happening. </a:t>
            </a:r>
            <a:endParaRPr/>
          </a:p>
          <a:p>
            <a:pPr marL="0" lvl="0" indent="0" algn="l" rtl="0">
              <a:lnSpc>
                <a:spcPct val="117999"/>
              </a:lnSpc>
              <a:spcBef>
                <a:spcPts val="0"/>
              </a:spcBef>
              <a:spcAft>
                <a:spcPts val="0"/>
              </a:spcAft>
              <a:buClr>
                <a:schemeClr val="dk1"/>
              </a:buClr>
              <a:buSzPts val="1100"/>
              <a:buFont typeface="Arial"/>
              <a:buNone/>
            </a:pPr>
            <a:r>
              <a:rPr lang="en-US"/>
              <a:t>It looks something like this. That constant for y is 3, which is disproportionately large in comparison to the constant of x, which is just 1. This basically means that Acidity has a larger impact on the output of the model simply because its numbers have a larger range. </a:t>
            </a:r>
            <a:endParaRPr/>
          </a:p>
          <a:p>
            <a:pPr marL="0" lvl="0" indent="0" algn="l" rtl="0">
              <a:lnSpc>
                <a:spcPct val="117999"/>
              </a:lnSpc>
              <a:spcBef>
                <a:spcPts val="0"/>
              </a:spcBef>
              <a:spcAft>
                <a:spcPts val="0"/>
              </a:spcAft>
              <a:buClr>
                <a:schemeClr val="dk1"/>
              </a:buClr>
              <a:buSzPts val="1100"/>
              <a:buFont typeface="Arial"/>
              <a:buNone/>
            </a:pPr>
            <a:r>
              <a:rPr lang="en-US"/>
              <a:t>This may be fine when we only have 2 variables, but as we add even more dimensions, the Acidity value is going to drown out the values of any other input we add. </a:t>
            </a:r>
            <a:endParaRPr/>
          </a:p>
          <a:p>
            <a:pPr marL="0" lvl="0" indent="0" algn="l" rtl="0">
              <a:lnSpc>
                <a:spcPct val="117999"/>
              </a:lnSpc>
              <a:spcBef>
                <a:spcPts val="0"/>
              </a:spcBef>
              <a:spcAft>
                <a:spcPts val="0"/>
              </a:spcAft>
              <a:buClr>
                <a:schemeClr val="dk1"/>
              </a:buClr>
              <a:buSzPts val="1100"/>
              <a:buFont typeface="Arial"/>
              <a:buNone/>
            </a:pPr>
            <a:r>
              <a:rPr lang="en-US"/>
              <a:t>So how do we solve this? Once again, it has to do with our data. We need to re-distribute our data but instead using a smaller range of numbers. Let’s say we want all our data to be distributed between 0 and 1. (click)</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72" name="Google Shape;1572;p7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As we scale all the data to the desired range, notice how that the trend in the data remains the same. We aren’t drastically altering our data, just scaling them by a certain amount. And let’s see what our line and its equation looks like now. (click) (click)</a:t>
            </a:r>
            <a:endParaRPr/>
          </a:p>
          <a:p>
            <a:pPr marL="0" lvl="0" indent="0" algn="l" rtl="0">
              <a:lnSpc>
                <a:spcPct val="117999"/>
              </a:lnSpc>
              <a:spcBef>
                <a:spcPts val="0"/>
              </a:spcBef>
              <a:spcAft>
                <a:spcPts val="0"/>
              </a:spcAft>
              <a:buClr>
                <a:schemeClr val="dk1"/>
              </a:buClr>
              <a:buSzPts val="1100"/>
              <a:buFont typeface="Arial"/>
              <a:buNone/>
            </a:pPr>
            <a:r>
              <a:rPr lang="en-US"/>
              <a:t>And its constants look a lot better! (click)</a:t>
            </a:r>
            <a:endParaRPr/>
          </a:p>
          <a:p>
            <a:pPr marL="0" lvl="0" indent="0" algn="l" rtl="0">
              <a:lnSpc>
                <a:spcPct val="117999"/>
              </a:lnSpc>
              <a:spcBef>
                <a:spcPts val="0"/>
              </a:spcBef>
              <a:spcAft>
                <a:spcPts val="0"/>
              </a:spcAft>
              <a:buClr>
                <a:schemeClr val="dk1"/>
              </a:buClr>
              <a:buSzPts val="1100"/>
              <a:buFont typeface="Arial"/>
              <a:buNone/>
            </a:pPr>
            <a:r>
              <a:rPr lang="en-US"/>
              <a:t>This process of scaling data is called normalization. (click) When working with normalized data, models can more easily generalize to patterns. </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p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48" name="Google Shape;1848;p1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Finally, we can assess the quality of the data</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
        <p:cNvGrpSpPr/>
        <p:nvPr/>
      </p:nvGrpSpPr>
      <p:grpSpPr>
        <a:xfrm>
          <a:off x="0" y="0"/>
          <a:ext cx="0" cy="0"/>
          <a:chOff x="0" y="0"/>
          <a:chExt cx="0" cy="0"/>
        </a:xfrm>
      </p:grpSpPr>
      <p:sp>
        <p:nvSpPr>
          <p:cNvPr id="1856" name="Google Shape;1856;p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57" name="Google Shape;1857;p1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But what even is quality data. It's a little bit harder to define than wine, and it consists of more abstract terms than just how the data was made/created</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
        <p:cNvGrpSpPr/>
        <p:nvPr/>
      </p:nvGrpSpPr>
      <p:grpSpPr>
        <a:xfrm>
          <a:off x="0" y="0"/>
          <a:ext cx="0" cy="0"/>
          <a:chOff x="0" y="0"/>
          <a:chExt cx="0" cy="0"/>
        </a:xfrm>
      </p:grpSpPr>
      <p:sp>
        <p:nvSpPr>
          <p:cNvPr id="1865" name="Google Shape;1865;p1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This graph is a great visualization of what quality data actually means. Here we can see the different aspects of quality data. Lets go through them quickly. First of all, data should be accurate, meaning it should truthfully represent whatever population it was taken from. This also extends to integrity, which we briefly touched on before when we discussed data augmentation, which could compromise the integrity of data by deviating from the population. Data integrity includes accuracy and comprehensiveness. The data should also be consistent and replicable, meaning it can be corroborated if new data sets are taken. It should also be formatted properly so others can view the data, as well as complete, meaning that there was no exclusion of third variables which could have influenced the relationship that your model predicts. </a:t>
            </a:r>
            <a:endParaRPr/>
          </a:p>
          <a:p>
            <a:pPr marL="0" lvl="0" indent="0" algn="l" rtl="0">
              <a:spcBef>
                <a:spcPts val="0"/>
              </a:spcBef>
              <a:spcAft>
                <a:spcPts val="0"/>
              </a:spcAft>
              <a:buClr>
                <a:schemeClr val="dk1"/>
              </a:buClr>
              <a:buSzPts val="1100"/>
              <a:buFont typeface="Arial"/>
              <a:buNone/>
            </a:pPr>
            <a:r>
              <a:rPr lang="en-US"/>
              <a:t>Overall, data quality, which is determined by the collection of the data itself, is incredibly important. Making a good model isn’t just about coding and understanding the math behind it, it starts by trying to make your data as representative of the real world as possible.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866" name="Google Shape;1866;p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p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72" name="Google Shape;1872;p1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So now, we know the 4 aspects of data which will improve our model!As a recap, </a:t>
            </a:r>
            <a:endParaRPr/>
          </a:p>
          <a:p>
            <a:pPr marL="0" lvl="0" indent="0" algn="l" rtl="0">
              <a:lnSpc>
                <a:spcPct val="117999"/>
              </a:lnSpc>
              <a:spcBef>
                <a:spcPts val="0"/>
              </a:spcBef>
              <a:spcAft>
                <a:spcPts val="0"/>
              </a:spcAft>
              <a:buClr>
                <a:schemeClr val="dk1"/>
              </a:buClr>
              <a:buSzPts val="1100"/>
              <a:buFont typeface="Arial"/>
              <a:buNone/>
            </a:pPr>
            <a:r>
              <a:rPr lang="en-US"/>
              <a:t>More Data: adding more data to your dataset to get a more accurate model</a:t>
            </a:r>
            <a:endParaRPr/>
          </a:p>
          <a:p>
            <a:pPr marL="0" lvl="0" indent="0" algn="l" rtl="0">
              <a:lnSpc>
                <a:spcPct val="117999"/>
              </a:lnSpc>
              <a:spcBef>
                <a:spcPts val="0"/>
              </a:spcBef>
              <a:spcAft>
                <a:spcPts val="0"/>
              </a:spcAft>
              <a:buClr>
                <a:schemeClr val="dk1"/>
              </a:buClr>
              <a:buSzPts val="1100"/>
              <a:buFont typeface="Arial"/>
              <a:buNone/>
            </a:pPr>
            <a:r>
              <a:rPr lang="en-US"/>
              <a:t>Balanced Data: making sure there’s even amounts of each type of data to get a more accurate model.</a:t>
            </a:r>
            <a:endParaRPr/>
          </a:p>
          <a:p>
            <a:pPr marL="0" lvl="0" indent="0" algn="l" rtl="0">
              <a:lnSpc>
                <a:spcPct val="117999"/>
              </a:lnSpc>
              <a:spcBef>
                <a:spcPts val="0"/>
              </a:spcBef>
              <a:spcAft>
                <a:spcPts val="0"/>
              </a:spcAft>
              <a:buClr>
                <a:schemeClr val="dk1"/>
              </a:buClr>
              <a:buSzPts val="1100"/>
              <a:buFont typeface="Arial"/>
              <a:buNone/>
            </a:pPr>
            <a:r>
              <a:rPr lang="en-US"/>
              <a:t>Normalized Data: making sure all your data points have values close to one another to get a more accurate model.</a:t>
            </a:r>
            <a:endParaRPr/>
          </a:p>
          <a:p>
            <a:pPr marL="0" lvl="0" indent="0" algn="l" rtl="0">
              <a:lnSpc>
                <a:spcPct val="117999"/>
              </a:lnSpc>
              <a:spcBef>
                <a:spcPts val="0"/>
              </a:spcBef>
              <a:spcAft>
                <a:spcPts val="0"/>
              </a:spcAft>
              <a:buClr>
                <a:schemeClr val="dk1"/>
              </a:buClr>
              <a:buSzPts val="1100"/>
              <a:buFont typeface="Arial"/>
              <a:buNone/>
            </a:pPr>
            <a:r>
              <a:rPr lang="en-US"/>
              <a:t>Quality Data: making sure your data collection is accurate and inclusive</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1" name="Google Shape;141;p3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We want to determine if any of the hundreds of millions of patients have progeria, so, we make a model that predict, either yes or no, whether a patient has progeria.</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
        <p:cNvGrpSpPr/>
        <p:nvPr/>
      </p:nvGrpSpPr>
      <p:grpSpPr>
        <a:xfrm>
          <a:off x="0" y="0"/>
          <a:ext cx="0" cy="0"/>
          <a:chOff x="0" y="0"/>
          <a:chExt cx="0" cy="0"/>
        </a:xfrm>
      </p:grpSpPr>
      <p:sp>
        <p:nvSpPr>
          <p:cNvPr id="1880" name="Google Shape;1880;p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81" name="Google Shape;1881;p1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p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87" name="Google Shape;1887;p1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dirty="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40" name="Google Shape;840;p4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None/>
            </a:pPr>
            <a:endParaRPr dirty="0"/>
          </a:p>
        </p:txBody>
      </p:sp>
    </p:spTree>
    <p:extLst>
      <p:ext uri="{BB962C8B-B14F-4D97-AF65-F5344CB8AC3E}">
        <p14:creationId xmlns:p14="http://schemas.microsoft.com/office/powerpoint/2010/main" val="12135760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t>
            </a:r>
          </a:p>
        </p:txBody>
      </p:sp>
    </p:spTree>
    <p:extLst>
      <p:ext uri="{BB962C8B-B14F-4D97-AF65-F5344CB8AC3E}">
        <p14:creationId xmlns:p14="http://schemas.microsoft.com/office/powerpoint/2010/main" val="382487898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Both b) and c)</a:t>
            </a:r>
          </a:p>
        </p:txBody>
      </p:sp>
    </p:spTree>
    <p:extLst>
      <p:ext uri="{BB962C8B-B14F-4D97-AF65-F5344CB8AC3E}">
        <p14:creationId xmlns:p14="http://schemas.microsoft.com/office/powerpoint/2010/main" val="6508263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3" name="Google Shape;153;p3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Now, let me propose a hypothetical model. Lets say, in this model, we take in all the data for one patient, including the nucleus structure, height, allergies, and all other biometrics. And, instead of doing some heavy computations, we just always output (click) no. No progeria. This seems strange, that’s a horrible model. And you would be correct, it doesn’t do anything. However, what do you think its accuracy would be? Exactly, when we calculate its accuracy, (click) it’s nearly 100%. This lets us know how misleading using only accuracy is,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9" name="Google Shape;169;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US"/>
              <a:t>So lets add another layer of abstraction to our situation. here (click) is a funny little shape. Let’s call it the selection space (click). This entire rectangle represents all of the results our model gives us.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6" name="Google Shape;176;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Clr>
                <a:schemeClr val="dk1"/>
              </a:buClr>
              <a:buSzPts val="1100"/>
              <a:buFont typeface="Arial"/>
              <a:buNone/>
            </a:pPr>
            <a:r>
              <a:rPr lang="en-US"/>
              <a:t>First, we will color it in so we can understand it a little easier, while changing the example slightly. Say our model has to predict whether or not a person has covid. Yes or no, so this is classification. This entire rectangle represents all the decisions our models makes, positive or negative, on the patients that we run through the model.</a:t>
            </a:r>
            <a:endParaRPr/>
          </a:p>
          <a:p>
            <a:pPr marL="0" lvl="0" indent="0" algn="l" rtl="0">
              <a:lnSpc>
                <a:spcPct val="117999"/>
              </a:lnSpc>
              <a:spcBef>
                <a:spcPts val="0"/>
              </a:spcBef>
              <a:spcAft>
                <a:spcPts val="0"/>
              </a:spcAft>
              <a:buClr>
                <a:schemeClr val="dk1"/>
              </a:buClr>
              <a:buSzPts val="1100"/>
              <a:buFont typeface="Arial"/>
              <a:buNone/>
            </a:pPr>
            <a:r>
              <a:rPr lang="en-US"/>
              <a:t>To make it more intuitive, we’ve added the green and red colors to represent the different cases of our model. First, consider the small diamond in the center of the selection space. This represents the entirety of the cases our model predicts as positive, whether it is wrong or right. Next, consider the bigger rectangles of solid colors. These represent all the cases where our model predicts our patient not having covid, no matter if its right or not. </a:t>
            </a:r>
            <a:endParaRPr/>
          </a:p>
          <a:p>
            <a:pPr marL="0" lvl="0" indent="0" algn="l" rtl="0">
              <a:lnSpc>
                <a:spcPct val="117999"/>
              </a:lnSpc>
              <a:spcBef>
                <a:spcPts val="0"/>
              </a:spcBef>
              <a:spcAft>
                <a:spcPts val="0"/>
              </a:spcAft>
              <a:buClr>
                <a:schemeClr val="dk1"/>
              </a:buClr>
              <a:buSzPts val="1100"/>
              <a:buFont typeface="Arial"/>
              <a:buNone/>
            </a:pPr>
            <a:endParaRPr/>
          </a:p>
          <a:p>
            <a:pPr marL="0" lvl="0" indent="0" algn="l" rtl="0">
              <a:lnSpc>
                <a:spcPct val="117999"/>
              </a:lnSpc>
              <a:spcBef>
                <a:spcPts val="0"/>
              </a:spcBef>
              <a:spcAft>
                <a:spcPts val="0"/>
              </a:spcAft>
              <a:buSzPts val="1400"/>
              <a:buNone/>
            </a:pPr>
            <a:r>
              <a:rPr lang="en-US"/>
              <a:t>Now, we can start dissecting each of the 4 shapes presented in our covid example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89"/>
          <p:cNvSpPr txBox="1">
            <a:spLocks noGrp="1"/>
          </p:cNvSpPr>
          <p:nvPr>
            <p:ph type="body" idx="1"/>
          </p:nvPr>
        </p:nvSpPr>
        <p:spPr>
          <a:xfrm>
            <a:off x="1201340" y="11859862"/>
            <a:ext cx="21971003" cy="636979"/>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000000"/>
              </a:buClr>
              <a:buSzPts val="3600"/>
              <a:buFont typeface="Helvetica Neue"/>
              <a:buNone/>
              <a:defRPr sz="3600" b="1"/>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11" name="Google Shape;11;p89"/>
          <p:cNvSpPr txBox="1">
            <a:spLocks noGrp="1"/>
          </p:cNvSpPr>
          <p:nvPr>
            <p:ph type="title"/>
          </p:nvPr>
        </p:nvSpPr>
        <p:spPr>
          <a:xfrm>
            <a:off x="1206496" y="2574991"/>
            <a:ext cx="21971004" cy="4648201"/>
          </a:xfrm>
          <a:prstGeom prst="rect">
            <a:avLst/>
          </a:prstGeom>
          <a:noFill/>
          <a:ln>
            <a:noFill/>
          </a:ln>
        </p:spPr>
        <p:txBody>
          <a:bodyPr spcFirstLastPara="1" wrap="square" lIns="50800" tIns="50800" rIns="50800" bIns="50800" anchor="b" anchorCtr="0">
            <a:normAutofit/>
          </a:bodyPr>
          <a:lstStyle>
            <a:lvl1pPr lvl="0" algn="l">
              <a:lnSpc>
                <a:spcPct val="80000"/>
              </a:lnSpc>
              <a:spcBef>
                <a:spcPts val="0"/>
              </a:spcBef>
              <a:spcAft>
                <a:spcPts val="0"/>
              </a:spcAft>
              <a:buClr>
                <a:srgbClr val="000000"/>
              </a:buClr>
              <a:buSzPts val="11600"/>
              <a:buFont typeface="Helvetica Neue"/>
              <a:buNone/>
              <a:defRPr sz="116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12" name="Google Shape;12;p89"/>
          <p:cNvSpPr txBox="1">
            <a:spLocks noGrp="1"/>
          </p:cNvSpPr>
          <p:nvPr>
            <p:ph type="body" idx="2"/>
          </p:nvPr>
        </p:nvSpPr>
        <p:spPr>
          <a:xfrm>
            <a:off x="1201342" y="7223190"/>
            <a:ext cx="21971001" cy="1905001"/>
          </a:xfrm>
          <a:prstGeom prst="rect">
            <a:avLst/>
          </a:prstGeom>
          <a:noFill/>
          <a:ln>
            <a:noFill/>
          </a:ln>
        </p:spPr>
        <p:txBody>
          <a:bodyPr spcFirstLastPara="1" wrap="square" lIns="50800" tIns="50800" rIns="50800" bIns="50800" anchor="t" anchorCtr="0">
            <a:normAutofit/>
          </a:bodyPr>
          <a:lstStyle>
            <a:lvl1pPr marL="457200" lvl="0" indent="-228600" algn="l">
              <a:lnSpc>
                <a:spcPct val="100000"/>
              </a:lnSpc>
              <a:spcBef>
                <a:spcPts val="0"/>
              </a:spcBef>
              <a:spcAft>
                <a:spcPts val="0"/>
              </a:spcAft>
              <a:buClr>
                <a:srgbClr val="000000"/>
              </a:buClr>
              <a:buSzPts val="5500"/>
              <a:buFont typeface="Helvetica Neue"/>
              <a:buNone/>
              <a:defRPr sz="5500" b="1"/>
            </a:lvl1pPr>
            <a:lvl2pPr marL="914400" lvl="1" indent="-228600" algn="l">
              <a:lnSpc>
                <a:spcPct val="100000"/>
              </a:lnSpc>
              <a:spcBef>
                <a:spcPts val="0"/>
              </a:spcBef>
              <a:spcAft>
                <a:spcPts val="0"/>
              </a:spcAft>
              <a:buClr>
                <a:srgbClr val="000000"/>
              </a:buClr>
              <a:buSzPts val="5500"/>
              <a:buFont typeface="Helvetica Neue"/>
              <a:buNone/>
              <a:defRPr sz="5500" b="1"/>
            </a:lvl2pPr>
            <a:lvl3pPr marL="1371600" lvl="2" indent="-228600" algn="l">
              <a:lnSpc>
                <a:spcPct val="100000"/>
              </a:lnSpc>
              <a:spcBef>
                <a:spcPts val="0"/>
              </a:spcBef>
              <a:spcAft>
                <a:spcPts val="0"/>
              </a:spcAft>
              <a:buClr>
                <a:srgbClr val="000000"/>
              </a:buClr>
              <a:buSzPts val="5500"/>
              <a:buFont typeface="Helvetica Neue"/>
              <a:buNone/>
              <a:defRPr sz="5500" b="1"/>
            </a:lvl3pPr>
            <a:lvl4pPr marL="1828800" lvl="3" indent="-228600" algn="l">
              <a:lnSpc>
                <a:spcPct val="100000"/>
              </a:lnSpc>
              <a:spcBef>
                <a:spcPts val="0"/>
              </a:spcBef>
              <a:spcAft>
                <a:spcPts val="0"/>
              </a:spcAft>
              <a:buClr>
                <a:srgbClr val="000000"/>
              </a:buClr>
              <a:buSzPts val="5500"/>
              <a:buFont typeface="Helvetica Neue"/>
              <a:buNone/>
              <a:defRPr sz="5500" b="1"/>
            </a:lvl4pPr>
            <a:lvl5pPr marL="2286000" lvl="4" indent="-228600" algn="l">
              <a:lnSpc>
                <a:spcPct val="100000"/>
              </a:lnSpc>
              <a:spcBef>
                <a:spcPts val="0"/>
              </a:spcBef>
              <a:spcAft>
                <a:spcPts val="0"/>
              </a:spcAft>
              <a:buClr>
                <a:srgbClr val="000000"/>
              </a:buClr>
              <a:buSzPts val="5500"/>
              <a:buFont typeface="Helvetica Neue"/>
              <a:buNone/>
              <a:defRPr sz="5500" b="1"/>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13" name="Google Shape;13;p89"/>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48"/>
        <p:cNvGrpSpPr/>
        <p:nvPr/>
      </p:nvGrpSpPr>
      <p:grpSpPr>
        <a:xfrm>
          <a:off x="0" y="0"/>
          <a:ext cx="0" cy="0"/>
          <a:chOff x="0" y="0"/>
          <a:chExt cx="0" cy="0"/>
        </a:xfrm>
      </p:grpSpPr>
      <p:sp>
        <p:nvSpPr>
          <p:cNvPr id="49" name="Google Shape;49;p98"/>
          <p:cNvSpPr txBox="1">
            <a:spLocks noGrp="1"/>
          </p:cNvSpPr>
          <p:nvPr>
            <p:ph type="title"/>
          </p:nvPr>
        </p:nvSpPr>
        <p:spPr>
          <a:xfrm>
            <a:off x="1206500" y="1079500"/>
            <a:ext cx="21971000" cy="1435100"/>
          </a:xfrm>
          <a:prstGeom prst="rect">
            <a:avLst/>
          </a:prstGeom>
          <a:noFill/>
          <a:ln>
            <a:noFill/>
          </a:ln>
        </p:spPr>
        <p:txBody>
          <a:bodyPr spcFirstLastPara="1" wrap="square" lIns="50800" tIns="50800" rIns="50800" bIns="50800" anchor="t" anchorCtr="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50" name="Google Shape;50;p98"/>
          <p:cNvSpPr txBox="1">
            <a:spLocks noGrp="1"/>
          </p:cNvSpPr>
          <p:nvPr>
            <p:ph type="body" idx="1"/>
          </p:nvPr>
        </p:nvSpPr>
        <p:spPr>
          <a:xfrm>
            <a:off x="1206500" y="2372962"/>
            <a:ext cx="21971000" cy="934780"/>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000000"/>
              </a:buClr>
              <a:buSzPts val="5500"/>
              <a:buFont typeface="Helvetica Neue"/>
              <a:buNone/>
              <a:defRPr sz="5500" b="1"/>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51" name="Google Shape;51;p98"/>
          <p:cNvSpPr txBox="1">
            <a:spLocks noGrp="1"/>
          </p:cNvSpPr>
          <p:nvPr>
            <p:ph type="body" idx="2"/>
          </p:nvPr>
        </p:nvSpPr>
        <p:spPr>
          <a:xfrm>
            <a:off x="1206500" y="4248504"/>
            <a:ext cx="21971000" cy="8256012"/>
          </a:xfrm>
          <a:prstGeom prst="rect">
            <a:avLst/>
          </a:prstGeom>
          <a:noFill/>
          <a:ln>
            <a:noFill/>
          </a:ln>
        </p:spPr>
        <p:txBody>
          <a:bodyPr spcFirstLastPara="1" wrap="square" lIns="50800" tIns="50800" rIns="50800" bIns="50800" anchor="t" anchorCtr="0">
            <a:normAutofit/>
          </a:bodyPr>
          <a:lstStyle>
            <a:lvl1pPr marL="457200" lvl="0" indent="-228600" algn="l">
              <a:lnSpc>
                <a:spcPct val="100000"/>
              </a:lnSpc>
              <a:spcBef>
                <a:spcPts val="1800"/>
              </a:spcBef>
              <a:spcAft>
                <a:spcPts val="0"/>
              </a:spcAft>
              <a:buClr>
                <a:srgbClr val="000000"/>
              </a:buClr>
              <a:buSzPts val="5500"/>
              <a:buFont typeface="Helvetica Neue"/>
              <a:buNone/>
              <a:defRPr sz="5500"/>
            </a:lvl1pPr>
            <a:lvl2pPr marL="914400" lvl="1" indent="-228600" algn="l">
              <a:lnSpc>
                <a:spcPct val="100000"/>
              </a:lnSpc>
              <a:spcBef>
                <a:spcPts val="1800"/>
              </a:spcBef>
              <a:spcAft>
                <a:spcPts val="0"/>
              </a:spcAft>
              <a:buClr>
                <a:srgbClr val="000000"/>
              </a:buClr>
              <a:buSzPts val="5500"/>
              <a:buFont typeface="Helvetica Neue"/>
              <a:buNone/>
              <a:defRPr sz="5500"/>
            </a:lvl2pPr>
            <a:lvl3pPr marL="1371600" lvl="2" indent="-228600" algn="l">
              <a:lnSpc>
                <a:spcPct val="100000"/>
              </a:lnSpc>
              <a:spcBef>
                <a:spcPts val="1800"/>
              </a:spcBef>
              <a:spcAft>
                <a:spcPts val="0"/>
              </a:spcAft>
              <a:buClr>
                <a:srgbClr val="000000"/>
              </a:buClr>
              <a:buSzPts val="5500"/>
              <a:buFont typeface="Helvetica Neue"/>
              <a:buNone/>
              <a:defRPr sz="5500"/>
            </a:lvl3pPr>
            <a:lvl4pPr marL="1828800" lvl="3" indent="-228600" algn="l">
              <a:lnSpc>
                <a:spcPct val="100000"/>
              </a:lnSpc>
              <a:spcBef>
                <a:spcPts val="1800"/>
              </a:spcBef>
              <a:spcAft>
                <a:spcPts val="0"/>
              </a:spcAft>
              <a:buClr>
                <a:srgbClr val="000000"/>
              </a:buClr>
              <a:buSzPts val="5500"/>
              <a:buFont typeface="Helvetica Neue"/>
              <a:buNone/>
              <a:defRPr sz="5500"/>
            </a:lvl4pPr>
            <a:lvl5pPr marL="2286000" lvl="4" indent="-228600" algn="l">
              <a:lnSpc>
                <a:spcPct val="100000"/>
              </a:lnSpc>
              <a:spcBef>
                <a:spcPts val="1800"/>
              </a:spcBef>
              <a:spcAft>
                <a:spcPts val="0"/>
              </a:spcAft>
              <a:buClr>
                <a:srgbClr val="000000"/>
              </a:buClr>
              <a:buSzPts val="5500"/>
              <a:buFont typeface="Helvetica Neue"/>
              <a:buNone/>
              <a:defRPr sz="5500"/>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52" name="Google Shape;52;p98"/>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tatement">
  <p:cSld name="Statement">
    <p:spTree>
      <p:nvGrpSpPr>
        <p:cNvPr id="1" name="Shape 53"/>
        <p:cNvGrpSpPr/>
        <p:nvPr/>
      </p:nvGrpSpPr>
      <p:grpSpPr>
        <a:xfrm>
          <a:off x="0" y="0"/>
          <a:ext cx="0" cy="0"/>
          <a:chOff x="0" y="0"/>
          <a:chExt cx="0" cy="0"/>
        </a:xfrm>
      </p:grpSpPr>
      <p:sp>
        <p:nvSpPr>
          <p:cNvPr id="54" name="Google Shape;54;p99"/>
          <p:cNvSpPr txBox="1">
            <a:spLocks noGrp="1"/>
          </p:cNvSpPr>
          <p:nvPr>
            <p:ph type="body" idx="1"/>
          </p:nvPr>
        </p:nvSpPr>
        <p:spPr>
          <a:xfrm>
            <a:off x="1206500" y="4920843"/>
            <a:ext cx="21971000" cy="3874314"/>
          </a:xfrm>
          <a:prstGeom prst="rect">
            <a:avLst/>
          </a:prstGeom>
          <a:noFill/>
          <a:ln>
            <a:noFill/>
          </a:ln>
        </p:spPr>
        <p:txBody>
          <a:bodyPr spcFirstLastPara="1" wrap="square" lIns="50800" tIns="50800" rIns="50800" bIns="50800" anchor="ctr" anchorCtr="0">
            <a:normAutofit/>
          </a:bodyPr>
          <a:lstStyle>
            <a:lvl1pPr marL="457200" lvl="0" indent="-22860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1pPr>
            <a:lvl2pPr marL="914400" lvl="1" indent="-22860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2pPr>
            <a:lvl3pPr marL="1371600" lvl="2" indent="-22860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3pPr>
            <a:lvl4pPr marL="1828800" lvl="3" indent="-22860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4pPr>
            <a:lvl5pPr marL="2286000" lvl="4" indent="-22860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55" name="Google Shape;55;p99"/>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Fact">
  <p:cSld name="Big Fact">
    <p:spTree>
      <p:nvGrpSpPr>
        <p:cNvPr id="1" name="Shape 56"/>
        <p:cNvGrpSpPr/>
        <p:nvPr/>
      </p:nvGrpSpPr>
      <p:grpSpPr>
        <a:xfrm>
          <a:off x="0" y="0"/>
          <a:ext cx="0" cy="0"/>
          <a:chOff x="0" y="0"/>
          <a:chExt cx="0" cy="0"/>
        </a:xfrm>
      </p:grpSpPr>
      <p:sp>
        <p:nvSpPr>
          <p:cNvPr id="57" name="Google Shape;57;p100"/>
          <p:cNvSpPr txBox="1">
            <a:spLocks noGrp="1"/>
          </p:cNvSpPr>
          <p:nvPr>
            <p:ph type="body" idx="1"/>
          </p:nvPr>
        </p:nvSpPr>
        <p:spPr>
          <a:xfrm>
            <a:off x="1206500" y="1075927"/>
            <a:ext cx="21971000" cy="7241584"/>
          </a:xfrm>
          <a:prstGeom prst="rect">
            <a:avLst/>
          </a:prstGeom>
          <a:noFill/>
          <a:ln>
            <a:noFill/>
          </a:ln>
        </p:spPr>
        <p:txBody>
          <a:bodyPr spcFirstLastPara="1" wrap="square" lIns="50800" tIns="50800" rIns="50800" bIns="50800" anchor="b" anchorCtr="0">
            <a:normAutofit/>
          </a:bodyPr>
          <a:lstStyle>
            <a:lvl1pPr marL="457200" lvl="0" indent="-228600" algn="ctr">
              <a:lnSpc>
                <a:spcPct val="80000"/>
              </a:lnSpc>
              <a:spcBef>
                <a:spcPts val="0"/>
              </a:spcBef>
              <a:spcAft>
                <a:spcPts val="0"/>
              </a:spcAft>
              <a:buClr>
                <a:srgbClr val="000000"/>
              </a:buClr>
              <a:buSzPts val="25000"/>
              <a:buFont typeface="Helvetica Neue"/>
              <a:buNone/>
              <a:defRPr sz="25000" b="1"/>
            </a:lvl1pPr>
            <a:lvl2pPr marL="914400" lvl="1" indent="-228600" algn="ctr">
              <a:lnSpc>
                <a:spcPct val="80000"/>
              </a:lnSpc>
              <a:spcBef>
                <a:spcPts val="0"/>
              </a:spcBef>
              <a:spcAft>
                <a:spcPts val="0"/>
              </a:spcAft>
              <a:buClr>
                <a:srgbClr val="000000"/>
              </a:buClr>
              <a:buSzPts val="25000"/>
              <a:buFont typeface="Helvetica Neue"/>
              <a:buNone/>
              <a:defRPr sz="25000" b="1"/>
            </a:lvl2pPr>
            <a:lvl3pPr marL="1371600" lvl="2" indent="-228600" algn="ctr">
              <a:lnSpc>
                <a:spcPct val="80000"/>
              </a:lnSpc>
              <a:spcBef>
                <a:spcPts val="0"/>
              </a:spcBef>
              <a:spcAft>
                <a:spcPts val="0"/>
              </a:spcAft>
              <a:buClr>
                <a:srgbClr val="000000"/>
              </a:buClr>
              <a:buSzPts val="25000"/>
              <a:buFont typeface="Helvetica Neue"/>
              <a:buNone/>
              <a:defRPr sz="25000" b="1"/>
            </a:lvl3pPr>
            <a:lvl4pPr marL="1828800" lvl="3" indent="-228600" algn="ctr">
              <a:lnSpc>
                <a:spcPct val="80000"/>
              </a:lnSpc>
              <a:spcBef>
                <a:spcPts val="0"/>
              </a:spcBef>
              <a:spcAft>
                <a:spcPts val="0"/>
              </a:spcAft>
              <a:buClr>
                <a:srgbClr val="000000"/>
              </a:buClr>
              <a:buSzPts val="25000"/>
              <a:buFont typeface="Helvetica Neue"/>
              <a:buNone/>
              <a:defRPr sz="25000" b="1"/>
            </a:lvl4pPr>
            <a:lvl5pPr marL="2286000" lvl="4" indent="-228600" algn="ctr">
              <a:lnSpc>
                <a:spcPct val="80000"/>
              </a:lnSpc>
              <a:spcBef>
                <a:spcPts val="0"/>
              </a:spcBef>
              <a:spcAft>
                <a:spcPts val="0"/>
              </a:spcAft>
              <a:buClr>
                <a:srgbClr val="000000"/>
              </a:buClr>
              <a:buSzPts val="25000"/>
              <a:buFont typeface="Helvetica Neue"/>
              <a:buNone/>
              <a:defRPr sz="25000" b="1"/>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58" name="Google Shape;58;p100"/>
          <p:cNvSpPr txBox="1">
            <a:spLocks noGrp="1"/>
          </p:cNvSpPr>
          <p:nvPr>
            <p:ph type="body" idx="2"/>
          </p:nvPr>
        </p:nvSpPr>
        <p:spPr>
          <a:xfrm>
            <a:off x="1206500" y="8262180"/>
            <a:ext cx="21971000" cy="934780"/>
          </a:xfrm>
          <a:prstGeom prst="rect">
            <a:avLst/>
          </a:prstGeom>
          <a:noFill/>
          <a:ln>
            <a:noFill/>
          </a:ln>
        </p:spPr>
        <p:txBody>
          <a:bodyPr spcFirstLastPara="1" wrap="square" lIns="45700" tIns="45700" rIns="45700" bIns="45700" anchor="t" anchorCtr="0">
            <a:normAutofit/>
          </a:bodyPr>
          <a:lstStyle>
            <a:lvl1pPr marL="457200" lvl="0" indent="-228600" algn="ctr">
              <a:lnSpc>
                <a:spcPct val="100000"/>
              </a:lnSpc>
              <a:spcBef>
                <a:spcPts val="0"/>
              </a:spcBef>
              <a:spcAft>
                <a:spcPts val="0"/>
              </a:spcAft>
              <a:buClr>
                <a:srgbClr val="000000"/>
              </a:buClr>
              <a:buSzPts val="5500"/>
              <a:buFont typeface="Helvetica Neue"/>
              <a:buNone/>
              <a:defRPr sz="5500" b="1"/>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59" name="Google Shape;59;p100"/>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60"/>
        <p:cNvGrpSpPr/>
        <p:nvPr/>
      </p:nvGrpSpPr>
      <p:grpSpPr>
        <a:xfrm>
          <a:off x="0" y="0"/>
          <a:ext cx="0" cy="0"/>
          <a:chOff x="0" y="0"/>
          <a:chExt cx="0" cy="0"/>
        </a:xfrm>
      </p:grpSpPr>
      <p:sp>
        <p:nvSpPr>
          <p:cNvPr id="61" name="Google Shape;61;p101"/>
          <p:cNvSpPr txBox="1">
            <a:spLocks noGrp="1"/>
          </p:cNvSpPr>
          <p:nvPr>
            <p:ph type="body" idx="1"/>
          </p:nvPr>
        </p:nvSpPr>
        <p:spPr>
          <a:xfrm>
            <a:off x="2430025" y="10675453"/>
            <a:ext cx="20200052" cy="636979"/>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000000"/>
              </a:buClr>
              <a:buSzPts val="3600"/>
              <a:buFont typeface="Helvetica Neue"/>
              <a:buNone/>
              <a:defRPr sz="3600" b="1"/>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62" name="Google Shape;62;p101"/>
          <p:cNvSpPr txBox="1">
            <a:spLocks noGrp="1"/>
          </p:cNvSpPr>
          <p:nvPr>
            <p:ph type="body" idx="2"/>
          </p:nvPr>
        </p:nvSpPr>
        <p:spPr>
          <a:xfrm>
            <a:off x="1753923" y="4939860"/>
            <a:ext cx="20876154" cy="3836280"/>
          </a:xfrm>
          <a:prstGeom prst="rect">
            <a:avLst/>
          </a:prstGeom>
          <a:noFill/>
          <a:ln>
            <a:noFill/>
          </a:ln>
        </p:spPr>
        <p:txBody>
          <a:bodyPr spcFirstLastPara="1" wrap="square" lIns="50800" tIns="50800" rIns="50800" bIns="50800" anchor="t" anchorCtr="0">
            <a:normAutofit/>
          </a:bodyPr>
          <a:lstStyle>
            <a:lvl1pPr marL="457200" lvl="0" indent="-22860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1pPr>
            <a:lvl2pPr marL="914400" lvl="1" indent="-22860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2pPr>
            <a:lvl3pPr marL="1371600" lvl="2" indent="-22860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3pPr>
            <a:lvl4pPr marL="1828800" lvl="3" indent="-22860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4pPr>
            <a:lvl5pPr marL="2286000" lvl="4" indent="-22860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63" name="Google Shape;63;p101"/>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64"/>
        <p:cNvGrpSpPr/>
        <p:nvPr/>
      </p:nvGrpSpPr>
      <p:grpSpPr>
        <a:xfrm>
          <a:off x="0" y="0"/>
          <a:ext cx="0" cy="0"/>
          <a:chOff x="0" y="0"/>
          <a:chExt cx="0" cy="0"/>
        </a:xfrm>
      </p:grpSpPr>
      <p:sp>
        <p:nvSpPr>
          <p:cNvPr id="65" name="Google Shape;65;p102"/>
          <p:cNvSpPr>
            <a:spLocks noGrp="1"/>
          </p:cNvSpPr>
          <p:nvPr>
            <p:ph type="pic" idx="2"/>
          </p:nvPr>
        </p:nvSpPr>
        <p:spPr>
          <a:xfrm>
            <a:off x="15760700" y="1016000"/>
            <a:ext cx="7439099" cy="5949678"/>
          </a:xfrm>
          <a:prstGeom prst="rect">
            <a:avLst/>
          </a:prstGeom>
          <a:noFill/>
          <a:ln>
            <a:noFill/>
          </a:ln>
        </p:spPr>
      </p:sp>
      <p:sp>
        <p:nvSpPr>
          <p:cNvPr id="66" name="Google Shape;66;p102"/>
          <p:cNvSpPr>
            <a:spLocks noGrp="1"/>
          </p:cNvSpPr>
          <p:nvPr>
            <p:ph type="pic" idx="3"/>
          </p:nvPr>
        </p:nvSpPr>
        <p:spPr>
          <a:xfrm>
            <a:off x="13500100" y="3978275"/>
            <a:ext cx="10439400" cy="12150181"/>
          </a:xfrm>
          <a:prstGeom prst="rect">
            <a:avLst/>
          </a:prstGeom>
          <a:noFill/>
          <a:ln>
            <a:noFill/>
          </a:ln>
        </p:spPr>
      </p:sp>
      <p:sp>
        <p:nvSpPr>
          <p:cNvPr id="67" name="Google Shape;67;p102"/>
          <p:cNvSpPr>
            <a:spLocks noGrp="1"/>
          </p:cNvSpPr>
          <p:nvPr>
            <p:ph type="pic" idx="4"/>
          </p:nvPr>
        </p:nvSpPr>
        <p:spPr>
          <a:xfrm>
            <a:off x="-139700" y="495300"/>
            <a:ext cx="16611600" cy="12458700"/>
          </a:xfrm>
          <a:prstGeom prst="rect">
            <a:avLst/>
          </a:prstGeom>
          <a:noFill/>
          <a:ln>
            <a:noFill/>
          </a:ln>
        </p:spPr>
      </p:sp>
      <p:sp>
        <p:nvSpPr>
          <p:cNvPr id="68" name="Google Shape;68;p102"/>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69"/>
        <p:cNvGrpSpPr/>
        <p:nvPr/>
      </p:nvGrpSpPr>
      <p:grpSpPr>
        <a:xfrm>
          <a:off x="0" y="0"/>
          <a:ext cx="0" cy="0"/>
          <a:chOff x="0" y="0"/>
          <a:chExt cx="0" cy="0"/>
        </a:xfrm>
      </p:grpSpPr>
      <p:sp>
        <p:nvSpPr>
          <p:cNvPr id="70" name="Google Shape;70;p103"/>
          <p:cNvSpPr>
            <a:spLocks noGrp="1"/>
          </p:cNvSpPr>
          <p:nvPr>
            <p:ph type="pic" idx="2"/>
          </p:nvPr>
        </p:nvSpPr>
        <p:spPr>
          <a:xfrm>
            <a:off x="-1333500" y="-5524500"/>
            <a:ext cx="27051000" cy="21640800"/>
          </a:xfrm>
          <a:prstGeom prst="rect">
            <a:avLst/>
          </a:prstGeom>
          <a:noFill/>
          <a:ln>
            <a:noFill/>
          </a:ln>
        </p:spPr>
      </p:sp>
      <p:sp>
        <p:nvSpPr>
          <p:cNvPr id="71" name="Google Shape;71;p103"/>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solidFill>
                <a:srgbClr val="000000"/>
              </a:solidFil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tx">
  <p:cSld name="TITLE_AND_BODY">
    <p:spTree>
      <p:nvGrpSpPr>
        <p:cNvPr id="1" name="Shape 14"/>
        <p:cNvGrpSpPr/>
        <p:nvPr/>
      </p:nvGrpSpPr>
      <p:grpSpPr>
        <a:xfrm>
          <a:off x="0" y="0"/>
          <a:ext cx="0" cy="0"/>
          <a:chOff x="0" y="0"/>
          <a:chExt cx="0" cy="0"/>
        </a:xfrm>
      </p:grpSpPr>
      <p:sp>
        <p:nvSpPr>
          <p:cNvPr id="15" name="Google Shape;15;p90"/>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mp; Photo">
  <p:cSld name="Title &amp; Photo">
    <p:spTree>
      <p:nvGrpSpPr>
        <p:cNvPr id="1" name="Shape 16"/>
        <p:cNvGrpSpPr/>
        <p:nvPr/>
      </p:nvGrpSpPr>
      <p:grpSpPr>
        <a:xfrm>
          <a:off x="0" y="0"/>
          <a:ext cx="0" cy="0"/>
          <a:chOff x="0" y="0"/>
          <a:chExt cx="0" cy="0"/>
        </a:xfrm>
      </p:grpSpPr>
      <p:sp>
        <p:nvSpPr>
          <p:cNvPr id="17" name="Google Shape;17;p91"/>
          <p:cNvSpPr>
            <a:spLocks noGrp="1"/>
          </p:cNvSpPr>
          <p:nvPr>
            <p:ph type="pic" idx="2"/>
          </p:nvPr>
        </p:nvSpPr>
        <p:spPr>
          <a:xfrm>
            <a:off x="-1155700" y="-1295400"/>
            <a:ext cx="26746200" cy="16018933"/>
          </a:xfrm>
          <a:prstGeom prst="rect">
            <a:avLst/>
          </a:prstGeom>
          <a:noFill/>
          <a:ln>
            <a:noFill/>
          </a:ln>
        </p:spPr>
      </p:sp>
      <p:sp>
        <p:nvSpPr>
          <p:cNvPr id="18" name="Google Shape;18;p91"/>
          <p:cNvSpPr txBox="1">
            <a:spLocks noGrp="1"/>
          </p:cNvSpPr>
          <p:nvPr>
            <p:ph type="title"/>
          </p:nvPr>
        </p:nvSpPr>
        <p:spPr>
          <a:xfrm>
            <a:off x="1206500" y="7124700"/>
            <a:ext cx="21971000" cy="4648200"/>
          </a:xfrm>
          <a:prstGeom prst="rect">
            <a:avLst/>
          </a:prstGeom>
          <a:noFill/>
          <a:ln>
            <a:noFill/>
          </a:ln>
        </p:spPr>
        <p:txBody>
          <a:bodyPr spcFirstLastPara="1" wrap="square" lIns="50800" tIns="50800" rIns="50800" bIns="50800" anchor="b" anchorCtr="0">
            <a:normAutofit/>
          </a:bodyPr>
          <a:lstStyle>
            <a:lvl1pPr lvl="0" algn="l">
              <a:lnSpc>
                <a:spcPct val="80000"/>
              </a:lnSpc>
              <a:spcBef>
                <a:spcPts val="0"/>
              </a:spcBef>
              <a:spcAft>
                <a:spcPts val="0"/>
              </a:spcAft>
              <a:buClr>
                <a:srgbClr val="000000"/>
              </a:buClr>
              <a:buSzPts val="11600"/>
              <a:buFont typeface="Helvetica Neue"/>
              <a:buNone/>
              <a:defRPr sz="116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19" name="Google Shape;19;p91"/>
          <p:cNvSpPr txBox="1">
            <a:spLocks noGrp="1"/>
          </p:cNvSpPr>
          <p:nvPr>
            <p:ph type="body" idx="1"/>
          </p:nvPr>
        </p:nvSpPr>
        <p:spPr>
          <a:xfrm>
            <a:off x="1207690" y="1106137"/>
            <a:ext cx="21968621" cy="636979"/>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000000"/>
              </a:buClr>
              <a:buSzPts val="3600"/>
              <a:buFont typeface="Helvetica Neue"/>
              <a:buNone/>
              <a:defRPr sz="3600" b="1"/>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20" name="Google Shape;20;p91"/>
          <p:cNvSpPr txBox="1">
            <a:spLocks noGrp="1"/>
          </p:cNvSpPr>
          <p:nvPr>
            <p:ph type="body" idx="3"/>
          </p:nvPr>
        </p:nvSpPr>
        <p:spPr>
          <a:xfrm>
            <a:off x="1206500" y="11609910"/>
            <a:ext cx="21971000" cy="1116952"/>
          </a:xfrm>
          <a:prstGeom prst="rect">
            <a:avLst/>
          </a:prstGeom>
          <a:noFill/>
          <a:ln>
            <a:noFill/>
          </a:ln>
        </p:spPr>
        <p:txBody>
          <a:bodyPr spcFirstLastPara="1" wrap="square" lIns="50800" tIns="50800" rIns="50800" bIns="50800" anchor="t" anchorCtr="0">
            <a:normAutofit/>
          </a:bodyPr>
          <a:lstStyle>
            <a:lvl1pPr marL="457200" lvl="0" indent="-228600" algn="l">
              <a:lnSpc>
                <a:spcPct val="100000"/>
              </a:lnSpc>
              <a:spcBef>
                <a:spcPts val="0"/>
              </a:spcBef>
              <a:spcAft>
                <a:spcPts val="0"/>
              </a:spcAft>
              <a:buClr>
                <a:srgbClr val="000000"/>
              </a:buClr>
              <a:buSzPts val="5500"/>
              <a:buFont typeface="Helvetica Neue"/>
              <a:buNone/>
              <a:defRPr sz="5500" b="1"/>
            </a:lvl1pPr>
            <a:lvl2pPr marL="914400" lvl="1" indent="-228600" algn="l">
              <a:lnSpc>
                <a:spcPct val="100000"/>
              </a:lnSpc>
              <a:spcBef>
                <a:spcPts val="0"/>
              </a:spcBef>
              <a:spcAft>
                <a:spcPts val="0"/>
              </a:spcAft>
              <a:buClr>
                <a:srgbClr val="000000"/>
              </a:buClr>
              <a:buSzPts val="5500"/>
              <a:buFont typeface="Helvetica Neue"/>
              <a:buNone/>
              <a:defRPr sz="5500" b="1"/>
            </a:lvl2pPr>
            <a:lvl3pPr marL="1371600" lvl="2" indent="-228600" algn="l">
              <a:lnSpc>
                <a:spcPct val="100000"/>
              </a:lnSpc>
              <a:spcBef>
                <a:spcPts val="0"/>
              </a:spcBef>
              <a:spcAft>
                <a:spcPts val="0"/>
              </a:spcAft>
              <a:buClr>
                <a:srgbClr val="000000"/>
              </a:buClr>
              <a:buSzPts val="5500"/>
              <a:buFont typeface="Helvetica Neue"/>
              <a:buNone/>
              <a:defRPr sz="5500" b="1"/>
            </a:lvl3pPr>
            <a:lvl4pPr marL="1828800" lvl="3" indent="-228600" algn="l">
              <a:lnSpc>
                <a:spcPct val="100000"/>
              </a:lnSpc>
              <a:spcBef>
                <a:spcPts val="0"/>
              </a:spcBef>
              <a:spcAft>
                <a:spcPts val="0"/>
              </a:spcAft>
              <a:buClr>
                <a:srgbClr val="000000"/>
              </a:buClr>
              <a:buSzPts val="5500"/>
              <a:buFont typeface="Helvetica Neue"/>
              <a:buNone/>
              <a:defRPr sz="5500" b="1"/>
            </a:lvl4pPr>
            <a:lvl5pPr marL="2286000" lvl="4" indent="-228600" algn="l">
              <a:lnSpc>
                <a:spcPct val="100000"/>
              </a:lnSpc>
              <a:spcBef>
                <a:spcPts val="0"/>
              </a:spcBef>
              <a:spcAft>
                <a:spcPts val="0"/>
              </a:spcAft>
              <a:buClr>
                <a:srgbClr val="000000"/>
              </a:buClr>
              <a:buSzPts val="5500"/>
              <a:buFont typeface="Helvetica Neue"/>
              <a:buNone/>
              <a:defRPr sz="5500" b="1"/>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21" name="Google Shape;21;p91"/>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mp; Photo Alt">
  <p:cSld name="Title &amp; Photo Alt">
    <p:spTree>
      <p:nvGrpSpPr>
        <p:cNvPr id="1" name="Shape 22"/>
        <p:cNvGrpSpPr/>
        <p:nvPr/>
      </p:nvGrpSpPr>
      <p:grpSpPr>
        <a:xfrm>
          <a:off x="0" y="0"/>
          <a:ext cx="0" cy="0"/>
          <a:chOff x="0" y="0"/>
          <a:chExt cx="0" cy="0"/>
        </a:xfrm>
      </p:grpSpPr>
      <p:sp>
        <p:nvSpPr>
          <p:cNvPr id="23" name="Google Shape;23;p92"/>
          <p:cNvSpPr>
            <a:spLocks noGrp="1"/>
          </p:cNvSpPr>
          <p:nvPr>
            <p:ph type="pic" idx="2"/>
          </p:nvPr>
        </p:nvSpPr>
        <p:spPr>
          <a:xfrm>
            <a:off x="10972800" y="-203200"/>
            <a:ext cx="12144837" cy="14135100"/>
          </a:xfrm>
          <a:prstGeom prst="rect">
            <a:avLst/>
          </a:prstGeom>
          <a:noFill/>
          <a:ln>
            <a:noFill/>
          </a:ln>
        </p:spPr>
      </p:sp>
      <p:sp>
        <p:nvSpPr>
          <p:cNvPr id="24" name="Google Shape;24;p92"/>
          <p:cNvSpPr txBox="1">
            <a:spLocks noGrp="1"/>
          </p:cNvSpPr>
          <p:nvPr>
            <p:ph type="title"/>
          </p:nvPr>
        </p:nvSpPr>
        <p:spPr>
          <a:xfrm>
            <a:off x="1206500" y="1270000"/>
            <a:ext cx="9779000" cy="5882273"/>
          </a:xfrm>
          <a:prstGeom prst="rect">
            <a:avLst/>
          </a:prstGeom>
          <a:noFill/>
          <a:ln>
            <a:noFill/>
          </a:ln>
        </p:spPr>
        <p:txBody>
          <a:bodyPr spcFirstLastPara="1" wrap="square" lIns="50800" tIns="50800" rIns="50800" bIns="50800" anchor="b" anchorCtr="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25" name="Google Shape;25;p92"/>
          <p:cNvSpPr txBox="1">
            <a:spLocks noGrp="1"/>
          </p:cNvSpPr>
          <p:nvPr>
            <p:ph type="body" idx="1"/>
          </p:nvPr>
        </p:nvSpPr>
        <p:spPr>
          <a:xfrm>
            <a:off x="1206500" y="7060576"/>
            <a:ext cx="9779000" cy="5385424"/>
          </a:xfrm>
          <a:prstGeom prst="rect">
            <a:avLst/>
          </a:prstGeom>
          <a:noFill/>
          <a:ln>
            <a:noFill/>
          </a:ln>
        </p:spPr>
        <p:txBody>
          <a:bodyPr spcFirstLastPara="1" wrap="square" lIns="50800" tIns="50800" rIns="50800" bIns="50800" anchor="t" anchorCtr="0">
            <a:normAutofit/>
          </a:bodyPr>
          <a:lstStyle>
            <a:lvl1pPr marL="457200" lvl="0" indent="-228600" algn="l">
              <a:lnSpc>
                <a:spcPct val="100000"/>
              </a:lnSpc>
              <a:spcBef>
                <a:spcPts val="0"/>
              </a:spcBef>
              <a:spcAft>
                <a:spcPts val="0"/>
              </a:spcAft>
              <a:buClr>
                <a:srgbClr val="000000"/>
              </a:buClr>
              <a:buSzPts val="5500"/>
              <a:buFont typeface="Helvetica Neue"/>
              <a:buNone/>
              <a:defRPr sz="5500" b="1"/>
            </a:lvl1pPr>
            <a:lvl2pPr marL="914400" lvl="1" indent="-228600" algn="l">
              <a:lnSpc>
                <a:spcPct val="100000"/>
              </a:lnSpc>
              <a:spcBef>
                <a:spcPts val="0"/>
              </a:spcBef>
              <a:spcAft>
                <a:spcPts val="0"/>
              </a:spcAft>
              <a:buClr>
                <a:srgbClr val="000000"/>
              </a:buClr>
              <a:buSzPts val="5500"/>
              <a:buFont typeface="Helvetica Neue"/>
              <a:buNone/>
              <a:defRPr sz="5500" b="1"/>
            </a:lvl2pPr>
            <a:lvl3pPr marL="1371600" lvl="2" indent="-228600" algn="l">
              <a:lnSpc>
                <a:spcPct val="100000"/>
              </a:lnSpc>
              <a:spcBef>
                <a:spcPts val="0"/>
              </a:spcBef>
              <a:spcAft>
                <a:spcPts val="0"/>
              </a:spcAft>
              <a:buClr>
                <a:srgbClr val="000000"/>
              </a:buClr>
              <a:buSzPts val="5500"/>
              <a:buFont typeface="Helvetica Neue"/>
              <a:buNone/>
              <a:defRPr sz="5500" b="1"/>
            </a:lvl3pPr>
            <a:lvl4pPr marL="1828800" lvl="3" indent="-228600" algn="l">
              <a:lnSpc>
                <a:spcPct val="100000"/>
              </a:lnSpc>
              <a:spcBef>
                <a:spcPts val="0"/>
              </a:spcBef>
              <a:spcAft>
                <a:spcPts val="0"/>
              </a:spcAft>
              <a:buClr>
                <a:srgbClr val="000000"/>
              </a:buClr>
              <a:buSzPts val="5500"/>
              <a:buFont typeface="Helvetica Neue"/>
              <a:buNone/>
              <a:defRPr sz="5500" b="1"/>
            </a:lvl4pPr>
            <a:lvl5pPr marL="2286000" lvl="4" indent="-228600" algn="l">
              <a:lnSpc>
                <a:spcPct val="100000"/>
              </a:lnSpc>
              <a:spcBef>
                <a:spcPts val="0"/>
              </a:spcBef>
              <a:spcAft>
                <a:spcPts val="0"/>
              </a:spcAft>
              <a:buClr>
                <a:srgbClr val="000000"/>
              </a:buClr>
              <a:buSzPts val="5500"/>
              <a:buFont typeface="Helvetica Neue"/>
              <a:buNone/>
              <a:defRPr sz="5500" b="1"/>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26" name="Google Shape;26;p92"/>
          <p:cNvSpPr txBox="1">
            <a:spLocks noGrp="1"/>
          </p:cNvSpPr>
          <p:nvPr>
            <p:ph type="sldNum" idx="12"/>
          </p:nvPr>
        </p:nvSpPr>
        <p:spPr>
          <a:xfrm>
            <a:off x="12001499" y="13085233"/>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27"/>
        <p:cNvGrpSpPr/>
        <p:nvPr/>
      </p:nvGrpSpPr>
      <p:grpSpPr>
        <a:xfrm>
          <a:off x="0" y="0"/>
          <a:ext cx="0" cy="0"/>
          <a:chOff x="0" y="0"/>
          <a:chExt cx="0" cy="0"/>
        </a:xfrm>
      </p:grpSpPr>
      <p:sp>
        <p:nvSpPr>
          <p:cNvPr id="28" name="Google Shape;28;p93"/>
          <p:cNvSpPr txBox="1">
            <a:spLocks noGrp="1"/>
          </p:cNvSpPr>
          <p:nvPr>
            <p:ph type="title"/>
          </p:nvPr>
        </p:nvSpPr>
        <p:spPr>
          <a:xfrm>
            <a:off x="1206500" y="1079500"/>
            <a:ext cx="21971000" cy="1433163"/>
          </a:xfrm>
          <a:prstGeom prst="rect">
            <a:avLst/>
          </a:prstGeom>
          <a:noFill/>
          <a:ln>
            <a:noFill/>
          </a:ln>
        </p:spPr>
        <p:txBody>
          <a:bodyPr spcFirstLastPara="1" wrap="square" lIns="50800" tIns="50800" rIns="50800" bIns="50800" anchor="t" anchorCtr="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29" name="Google Shape;29;p93"/>
          <p:cNvSpPr txBox="1">
            <a:spLocks noGrp="1"/>
          </p:cNvSpPr>
          <p:nvPr>
            <p:ph type="body" idx="1"/>
          </p:nvPr>
        </p:nvSpPr>
        <p:spPr>
          <a:xfrm>
            <a:off x="1206500" y="2372962"/>
            <a:ext cx="21971000" cy="934780"/>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000000"/>
              </a:buClr>
              <a:buSzPts val="5500"/>
              <a:buFont typeface="Helvetica Neue"/>
              <a:buNone/>
              <a:defRPr sz="5500" b="1"/>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30" name="Google Shape;30;p93"/>
          <p:cNvSpPr txBox="1">
            <a:spLocks noGrp="1"/>
          </p:cNvSpPr>
          <p:nvPr>
            <p:ph type="body" idx="2"/>
          </p:nvPr>
        </p:nvSpPr>
        <p:spPr>
          <a:xfrm>
            <a:off x="1206500" y="4248504"/>
            <a:ext cx="21971000" cy="8256012"/>
          </a:xfrm>
          <a:prstGeom prst="rect">
            <a:avLst/>
          </a:prstGeom>
          <a:noFill/>
          <a:ln>
            <a:noFill/>
          </a:ln>
        </p:spPr>
        <p:txBody>
          <a:bodyPr spcFirstLastPara="1" wrap="square" lIns="50800" tIns="50800" rIns="50800" bIns="50800" anchor="t" anchorCtr="0">
            <a:normAutofit/>
          </a:bodyPr>
          <a:lstStyle>
            <a:lvl1pPr marL="457200" lvl="0" indent="-369189" algn="l">
              <a:lnSpc>
                <a:spcPct val="90000"/>
              </a:lnSpc>
              <a:spcBef>
                <a:spcPts val="4500"/>
              </a:spcBef>
              <a:spcAft>
                <a:spcPts val="0"/>
              </a:spcAft>
              <a:buClr>
                <a:srgbClr val="000000"/>
              </a:buClr>
              <a:buSzPts val="2214"/>
              <a:buChar char="•"/>
              <a:defRPr/>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31" name="Google Shape;31;p93"/>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32"/>
        <p:cNvGrpSpPr/>
        <p:nvPr/>
      </p:nvGrpSpPr>
      <p:grpSpPr>
        <a:xfrm>
          <a:off x="0" y="0"/>
          <a:ext cx="0" cy="0"/>
          <a:chOff x="0" y="0"/>
          <a:chExt cx="0" cy="0"/>
        </a:xfrm>
      </p:grpSpPr>
      <p:sp>
        <p:nvSpPr>
          <p:cNvPr id="33" name="Google Shape;33;p94"/>
          <p:cNvSpPr txBox="1">
            <a:spLocks noGrp="1"/>
          </p:cNvSpPr>
          <p:nvPr>
            <p:ph type="body" idx="1"/>
          </p:nvPr>
        </p:nvSpPr>
        <p:spPr>
          <a:xfrm>
            <a:off x="1206500" y="4248504"/>
            <a:ext cx="21971000" cy="8256012"/>
          </a:xfrm>
          <a:prstGeom prst="rect">
            <a:avLst/>
          </a:prstGeom>
          <a:noFill/>
          <a:ln>
            <a:noFill/>
          </a:ln>
        </p:spPr>
        <p:txBody>
          <a:bodyPr spcFirstLastPara="1" wrap="square" lIns="50800" tIns="50800" rIns="50800" bIns="50800" anchor="t" anchorCtr="0">
            <a:normAutofit/>
          </a:bodyPr>
          <a:lstStyle>
            <a:lvl1pPr marL="457200" lvl="0" indent="-369189" algn="l">
              <a:lnSpc>
                <a:spcPct val="90000"/>
              </a:lnSpc>
              <a:spcBef>
                <a:spcPts val="4500"/>
              </a:spcBef>
              <a:spcAft>
                <a:spcPts val="0"/>
              </a:spcAft>
              <a:buClr>
                <a:srgbClr val="000000"/>
              </a:buClr>
              <a:buSzPts val="2214"/>
              <a:buChar char="•"/>
              <a:defRPr/>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34" name="Google Shape;34;p94"/>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35"/>
        <p:cNvGrpSpPr/>
        <p:nvPr/>
      </p:nvGrpSpPr>
      <p:grpSpPr>
        <a:xfrm>
          <a:off x="0" y="0"/>
          <a:ext cx="0" cy="0"/>
          <a:chOff x="0" y="0"/>
          <a:chExt cx="0" cy="0"/>
        </a:xfrm>
      </p:grpSpPr>
      <p:sp>
        <p:nvSpPr>
          <p:cNvPr id="36" name="Google Shape;36;p95"/>
          <p:cNvSpPr txBox="1">
            <a:spLocks noGrp="1"/>
          </p:cNvSpPr>
          <p:nvPr>
            <p:ph type="body" idx="1"/>
          </p:nvPr>
        </p:nvSpPr>
        <p:spPr>
          <a:xfrm>
            <a:off x="1206500" y="2372962"/>
            <a:ext cx="9779000" cy="934780"/>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000000"/>
              </a:buClr>
              <a:buSzPts val="5500"/>
              <a:buFont typeface="Helvetica Neue"/>
              <a:buNone/>
              <a:defRPr sz="5500" b="1"/>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37" name="Google Shape;37;p95"/>
          <p:cNvSpPr txBox="1">
            <a:spLocks noGrp="1"/>
          </p:cNvSpPr>
          <p:nvPr>
            <p:ph type="body" idx="2"/>
          </p:nvPr>
        </p:nvSpPr>
        <p:spPr>
          <a:xfrm>
            <a:off x="1206500" y="4248504"/>
            <a:ext cx="9779000" cy="8256630"/>
          </a:xfrm>
          <a:prstGeom prst="rect">
            <a:avLst/>
          </a:prstGeom>
          <a:noFill/>
          <a:ln>
            <a:noFill/>
          </a:ln>
        </p:spPr>
        <p:txBody>
          <a:bodyPr spcFirstLastPara="1" wrap="square" lIns="50800" tIns="50800" rIns="50800" bIns="50800" anchor="t" anchorCtr="0">
            <a:normAutofit/>
          </a:bodyPr>
          <a:lstStyle>
            <a:lvl1pPr marL="457200" lvl="0" indent="-369189" algn="l">
              <a:lnSpc>
                <a:spcPct val="90000"/>
              </a:lnSpc>
              <a:spcBef>
                <a:spcPts val="4500"/>
              </a:spcBef>
              <a:spcAft>
                <a:spcPts val="0"/>
              </a:spcAft>
              <a:buClr>
                <a:srgbClr val="000000"/>
              </a:buClr>
              <a:buSzPts val="2214"/>
              <a:buChar char="•"/>
              <a:defRPr/>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38" name="Google Shape;38;p95"/>
          <p:cNvSpPr>
            <a:spLocks noGrp="1"/>
          </p:cNvSpPr>
          <p:nvPr>
            <p:ph type="pic" idx="3"/>
          </p:nvPr>
        </p:nvSpPr>
        <p:spPr>
          <a:xfrm>
            <a:off x="12192000" y="-407266"/>
            <a:ext cx="10916874" cy="14555832"/>
          </a:xfrm>
          <a:prstGeom prst="rect">
            <a:avLst/>
          </a:prstGeom>
          <a:noFill/>
          <a:ln>
            <a:noFill/>
          </a:ln>
        </p:spPr>
      </p:sp>
      <p:sp>
        <p:nvSpPr>
          <p:cNvPr id="39" name="Google Shape;39;p95"/>
          <p:cNvSpPr txBox="1">
            <a:spLocks noGrp="1"/>
          </p:cNvSpPr>
          <p:nvPr>
            <p:ph type="title"/>
          </p:nvPr>
        </p:nvSpPr>
        <p:spPr>
          <a:xfrm>
            <a:off x="1206500" y="1079500"/>
            <a:ext cx="9779000" cy="1435100"/>
          </a:xfrm>
          <a:prstGeom prst="rect">
            <a:avLst/>
          </a:prstGeom>
          <a:noFill/>
          <a:ln>
            <a:noFill/>
          </a:ln>
        </p:spPr>
        <p:txBody>
          <a:bodyPr spcFirstLastPara="1" wrap="square" lIns="50800" tIns="50800" rIns="50800" bIns="50800" anchor="t" anchorCtr="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40" name="Google Shape;40;p95"/>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p:cSld name="Section">
    <p:spTree>
      <p:nvGrpSpPr>
        <p:cNvPr id="1" name="Shape 41"/>
        <p:cNvGrpSpPr/>
        <p:nvPr/>
      </p:nvGrpSpPr>
      <p:grpSpPr>
        <a:xfrm>
          <a:off x="0" y="0"/>
          <a:ext cx="0" cy="0"/>
          <a:chOff x="0" y="0"/>
          <a:chExt cx="0" cy="0"/>
        </a:xfrm>
      </p:grpSpPr>
      <p:sp>
        <p:nvSpPr>
          <p:cNvPr id="42" name="Google Shape;42;p96"/>
          <p:cNvSpPr txBox="1">
            <a:spLocks noGrp="1"/>
          </p:cNvSpPr>
          <p:nvPr>
            <p:ph type="title"/>
          </p:nvPr>
        </p:nvSpPr>
        <p:spPr>
          <a:xfrm>
            <a:off x="1206496" y="4533900"/>
            <a:ext cx="21971004" cy="4648200"/>
          </a:xfrm>
          <a:prstGeom prst="rect">
            <a:avLst/>
          </a:prstGeom>
          <a:noFill/>
          <a:ln>
            <a:noFill/>
          </a:ln>
        </p:spPr>
        <p:txBody>
          <a:bodyPr spcFirstLastPara="1" wrap="square" lIns="50800" tIns="50800" rIns="50800" bIns="50800" anchor="ctr" anchorCtr="0">
            <a:normAutofit/>
          </a:bodyPr>
          <a:lstStyle>
            <a:lvl1pPr lvl="0" algn="l">
              <a:lnSpc>
                <a:spcPct val="80000"/>
              </a:lnSpc>
              <a:spcBef>
                <a:spcPts val="0"/>
              </a:spcBef>
              <a:spcAft>
                <a:spcPts val="0"/>
              </a:spcAft>
              <a:buClr>
                <a:srgbClr val="000000"/>
              </a:buClr>
              <a:buSzPts val="11600"/>
              <a:buFont typeface="Helvetica Neue"/>
              <a:buNone/>
              <a:defRPr sz="11600" b="0">
                <a:latin typeface="Helvetica Neue"/>
                <a:ea typeface="Helvetica Neue"/>
                <a:cs typeface="Helvetica Neue"/>
                <a:sym typeface="Helvetica Neu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43" name="Google Shape;43;p96"/>
          <p:cNvSpPr txBox="1">
            <a:spLocks noGrp="1"/>
          </p:cNvSpPr>
          <p:nvPr>
            <p:ph type="sldNum" idx="12"/>
          </p:nvPr>
        </p:nvSpPr>
        <p:spPr>
          <a:xfrm>
            <a:off x="12001499" y="13085233"/>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44"/>
        <p:cNvGrpSpPr/>
        <p:nvPr/>
      </p:nvGrpSpPr>
      <p:grpSpPr>
        <a:xfrm>
          <a:off x="0" y="0"/>
          <a:ext cx="0" cy="0"/>
          <a:chOff x="0" y="0"/>
          <a:chExt cx="0" cy="0"/>
        </a:xfrm>
      </p:grpSpPr>
      <p:sp>
        <p:nvSpPr>
          <p:cNvPr id="45" name="Google Shape;45;p97"/>
          <p:cNvSpPr txBox="1">
            <a:spLocks noGrp="1"/>
          </p:cNvSpPr>
          <p:nvPr>
            <p:ph type="title"/>
          </p:nvPr>
        </p:nvSpPr>
        <p:spPr>
          <a:xfrm>
            <a:off x="1206500" y="1079500"/>
            <a:ext cx="21971000" cy="1434949"/>
          </a:xfrm>
          <a:prstGeom prst="rect">
            <a:avLst/>
          </a:prstGeom>
          <a:noFill/>
          <a:ln>
            <a:noFill/>
          </a:ln>
        </p:spPr>
        <p:txBody>
          <a:bodyPr spcFirstLastPara="1" wrap="square" lIns="50800" tIns="50800" rIns="50800" bIns="50800" anchor="t" anchorCtr="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46" name="Google Shape;46;p97"/>
          <p:cNvSpPr txBox="1">
            <a:spLocks noGrp="1"/>
          </p:cNvSpPr>
          <p:nvPr>
            <p:ph type="body" idx="1"/>
          </p:nvPr>
        </p:nvSpPr>
        <p:spPr>
          <a:xfrm>
            <a:off x="1206500" y="2372962"/>
            <a:ext cx="21971000" cy="934780"/>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000000"/>
              </a:buClr>
              <a:buSzPts val="5500"/>
              <a:buFont typeface="Helvetica Neue"/>
              <a:buNone/>
              <a:defRPr sz="5500" b="1"/>
            </a:lvl1pPr>
            <a:lvl2pPr marL="914400" lvl="1" indent="-369189" algn="l">
              <a:lnSpc>
                <a:spcPct val="90000"/>
              </a:lnSpc>
              <a:spcBef>
                <a:spcPts val="4500"/>
              </a:spcBef>
              <a:spcAft>
                <a:spcPts val="0"/>
              </a:spcAft>
              <a:buClr>
                <a:srgbClr val="000000"/>
              </a:buClr>
              <a:buSzPts val="2214"/>
              <a:buChar char="•"/>
              <a:defRPr/>
            </a:lvl2pPr>
            <a:lvl3pPr marL="1371600" lvl="2" indent="-369189" algn="l">
              <a:lnSpc>
                <a:spcPct val="90000"/>
              </a:lnSpc>
              <a:spcBef>
                <a:spcPts val="4500"/>
              </a:spcBef>
              <a:spcAft>
                <a:spcPts val="0"/>
              </a:spcAft>
              <a:buClr>
                <a:srgbClr val="000000"/>
              </a:buClr>
              <a:buSzPts val="2214"/>
              <a:buChar char="•"/>
              <a:defRPr/>
            </a:lvl3pPr>
            <a:lvl4pPr marL="1828800" lvl="3" indent="-369189" algn="l">
              <a:lnSpc>
                <a:spcPct val="90000"/>
              </a:lnSpc>
              <a:spcBef>
                <a:spcPts val="4500"/>
              </a:spcBef>
              <a:spcAft>
                <a:spcPts val="0"/>
              </a:spcAft>
              <a:buClr>
                <a:srgbClr val="000000"/>
              </a:buClr>
              <a:buSzPts val="2214"/>
              <a:buChar char="•"/>
              <a:defRPr/>
            </a:lvl4pPr>
            <a:lvl5pPr marL="2286000" lvl="4" indent="-369189" algn="l">
              <a:lnSpc>
                <a:spcPct val="90000"/>
              </a:lnSpc>
              <a:spcBef>
                <a:spcPts val="4500"/>
              </a:spcBef>
              <a:spcAft>
                <a:spcPts val="0"/>
              </a:spcAft>
              <a:buClr>
                <a:srgbClr val="000000"/>
              </a:buClr>
              <a:buSzPts val="2214"/>
              <a:buChar char="•"/>
              <a:defRPr/>
            </a:lvl5pPr>
            <a:lvl6pPr marL="2743200" lvl="5" indent="-369189" algn="l">
              <a:lnSpc>
                <a:spcPct val="90000"/>
              </a:lnSpc>
              <a:spcBef>
                <a:spcPts val="4500"/>
              </a:spcBef>
              <a:spcAft>
                <a:spcPts val="0"/>
              </a:spcAft>
              <a:buClr>
                <a:srgbClr val="000000"/>
              </a:buClr>
              <a:buSzPts val="2214"/>
              <a:buChar char="•"/>
              <a:defRPr/>
            </a:lvl6pPr>
            <a:lvl7pPr marL="3200400" lvl="6" indent="-369189" algn="l">
              <a:lnSpc>
                <a:spcPct val="90000"/>
              </a:lnSpc>
              <a:spcBef>
                <a:spcPts val="4500"/>
              </a:spcBef>
              <a:spcAft>
                <a:spcPts val="0"/>
              </a:spcAft>
              <a:buClr>
                <a:srgbClr val="000000"/>
              </a:buClr>
              <a:buSzPts val="2214"/>
              <a:buChar char="•"/>
              <a:defRPr/>
            </a:lvl7pPr>
            <a:lvl8pPr marL="3657600" lvl="7" indent="-369189" algn="l">
              <a:lnSpc>
                <a:spcPct val="90000"/>
              </a:lnSpc>
              <a:spcBef>
                <a:spcPts val="4500"/>
              </a:spcBef>
              <a:spcAft>
                <a:spcPts val="0"/>
              </a:spcAft>
              <a:buClr>
                <a:srgbClr val="000000"/>
              </a:buClr>
              <a:buSzPts val="2214"/>
              <a:buChar char="•"/>
              <a:defRPr/>
            </a:lvl8pPr>
            <a:lvl9pPr marL="4114800" lvl="8" indent="-369189" algn="l">
              <a:lnSpc>
                <a:spcPct val="90000"/>
              </a:lnSpc>
              <a:spcBef>
                <a:spcPts val="4500"/>
              </a:spcBef>
              <a:spcAft>
                <a:spcPts val="0"/>
              </a:spcAft>
              <a:buClr>
                <a:srgbClr val="000000"/>
              </a:buClr>
              <a:buSzPts val="2214"/>
              <a:buChar char="•"/>
              <a:defRPr/>
            </a:lvl9pPr>
          </a:lstStyle>
          <a:p>
            <a:endParaRPr/>
          </a:p>
        </p:txBody>
      </p:sp>
      <p:sp>
        <p:nvSpPr>
          <p:cNvPr id="47" name="Google Shape;47;p97"/>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88"/>
          <p:cNvSpPr txBox="1">
            <a:spLocks noGrp="1"/>
          </p:cNvSpPr>
          <p:nvPr>
            <p:ph type="title"/>
          </p:nvPr>
        </p:nvSpPr>
        <p:spPr>
          <a:xfrm>
            <a:off x="1206500" y="1079500"/>
            <a:ext cx="21971000" cy="1433163"/>
          </a:xfrm>
          <a:prstGeom prst="rect">
            <a:avLst/>
          </a:prstGeom>
          <a:noFill/>
          <a:ln>
            <a:noFill/>
          </a:ln>
        </p:spPr>
        <p:txBody>
          <a:bodyPr spcFirstLastPara="1" wrap="square" lIns="50800" tIns="50800" rIns="50800" bIns="50800" anchor="t" anchorCtr="0">
            <a:normAutofit/>
          </a:bodyPr>
          <a:lstStyle>
            <a:lvl1pPr marR="0" lvl="0"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1pPr>
            <a:lvl2pPr marR="0" lvl="1"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2pPr>
            <a:lvl3pPr marR="0" lvl="2"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3pPr>
            <a:lvl4pPr marR="0" lvl="3"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4pPr>
            <a:lvl5pPr marR="0" lvl="4"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5pPr>
            <a:lvl6pPr marR="0" lvl="5"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6pPr>
            <a:lvl7pPr marR="0" lvl="6"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7pPr>
            <a:lvl8pPr marR="0" lvl="7"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8pPr>
            <a:lvl9pPr marR="0" lvl="8"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9pPr>
          </a:lstStyle>
          <a:p>
            <a:endParaRPr/>
          </a:p>
        </p:txBody>
      </p:sp>
      <p:sp>
        <p:nvSpPr>
          <p:cNvPr id="7" name="Google Shape;7;p88"/>
          <p:cNvSpPr txBox="1">
            <a:spLocks noGrp="1"/>
          </p:cNvSpPr>
          <p:nvPr>
            <p:ph type="body" idx="1"/>
          </p:nvPr>
        </p:nvSpPr>
        <p:spPr>
          <a:xfrm>
            <a:off x="1206500" y="4248504"/>
            <a:ext cx="21971000" cy="8256012"/>
          </a:xfrm>
          <a:prstGeom prst="rect">
            <a:avLst/>
          </a:prstGeom>
          <a:noFill/>
          <a:ln>
            <a:noFill/>
          </a:ln>
        </p:spPr>
        <p:txBody>
          <a:bodyPr spcFirstLastPara="1" wrap="square" lIns="50800" tIns="50800" rIns="50800" bIns="50800" anchor="t" anchorCtr="0">
            <a:normAutofit/>
          </a:bodyPr>
          <a:lstStyle>
            <a:lvl1pPr marL="457200" marR="0" lvl="0" indent="-603504" algn="l" rtl="0">
              <a:lnSpc>
                <a:spcPct val="90000"/>
              </a:lnSpc>
              <a:spcBef>
                <a:spcPts val="4500"/>
              </a:spcBef>
              <a:spcAft>
                <a:spcPts val="0"/>
              </a:spcAft>
              <a:buClr>
                <a:srgbClr val="000000"/>
              </a:buClr>
              <a:buSzPts val="5904"/>
              <a:buFont typeface="Helvetica Neue"/>
              <a:buChar char="•"/>
              <a:defRPr sz="4800" b="0" i="0" u="none" strike="noStrike" cap="none">
                <a:solidFill>
                  <a:srgbClr val="000000"/>
                </a:solidFill>
                <a:latin typeface="Helvetica Neue"/>
                <a:ea typeface="Helvetica Neue"/>
                <a:cs typeface="Helvetica Neue"/>
                <a:sym typeface="Helvetica Neue"/>
              </a:defRPr>
            </a:lvl1pPr>
            <a:lvl2pPr marL="914400" marR="0" lvl="1" indent="-603504" algn="l" rtl="0">
              <a:lnSpc>
                <a:spcPct val="90000"/>
              </a:lnSpc>
              <a:spcBef>
                <a:spcPts val="4500"/>
              </a:spcBef>
              <a:spcAft>
                <a:spcPts val="0"/>
              </a:spcAft>
              <a:buClr>
                <a:srgbClr val="000000"/>
              </a:buClr>
              <a:buSzPts val="5904"/>
              <a:buFont typeface="Helvetica Neue"/>
              <a:buChar char="•"/>
              <a:defRPr sz="4800" b="0" i="0" u="none" strike="noStrike" cap="none">
                <a:solidFill>
                  <a:srgbClr val="000000"/>
                </a:solidFill>
                <a:latin typeface="Helvetica Neue"/>
                <a:ea typeface="Helvetica Neue"/>
                <a:cs typeface="Helvetica Neue"/>
                <a:sym typeface="Helvetica Neue"/>
              </a:defRPr>
            </a:lvl2pPr>
            <a:lvl3pPr marL="1371600" marR="0" lvl="2" indent="-603504" algn="l" rtl="0">
              <a:lnSpc>
                <a:spcPct val="90000"/>
              </a:lnSpc>
              <a:spcBef>
                <a:spcPts val="4500"/>
              </a:spcBef>
              <a:spcAft>
                <a:spcPts val="0"/>
              </a:spcAft>
              <a:buClr>
                <a:srgbClr val="000000"/>
              </a:buClr>
              <a:buSzPts val="5904"/>
              <a:buFont typeface="Helvetica Neue"/>
              <a:buChar char="•"/>
              <a:defRPr sz="4800" b="0" i="0" u="none" strike="noStrike" cap="none">
                <a:solidFill>
                  <a:srgbClr val="000000"/>
                </a:solidFill>
                <a:latin typeface="Helvetica Neue"/>
                <a:ea typeface="Helvetica Neue"/>
                <a:cs typeface="Helvetica Neue"/>
                <a:sym typeface="Helvetica Neue"/>
              </a:defRPr>
            </a:lvl3pPr>
            <a:lvl4pPr marL="1828800" marR="0" lvl="3" indent="-603504" algn="l" rtl="0">
              <a:lnSpc>
                <a:spcPct val="90000"/>
              </a:lnSpc>
              <a:spcBef>
                <a:spcPts val="4500"/>
              </a:spcBef>
              <a:spcAft>
                <a:spcPts val="0"/>
              </a:spcAft>
              <a:buClr>
                <a:srgbClr val="000000"/>
              </a:buClr>
              <a:buSzPts val="5904"/>
              <a:buFont typeface="Helvetica Neue"/>
              <a:buChar char="•"/>
              <a:defRPr sz="4800" b="0" i="0" u="none" strike="noStrike" cap="none">
                <a:solidFill>
                  <a:srgbClr val="000000"/>
                </a:solidFill>
                <a:latin typeface="Helvetica Neue"/>
                <a:ea typeface="Helvetica Neue"/>
                <a:cs typeface="Helvetica Neue"/>
                <a:sym typeface="Helvetica Neue"/>
              </a:defRPr>
            </a:lvl4pPr>
            <a:lvl5pPr marL="2286000" marR="0" lvl="4" indent="-603504" algn="l" rtl="0">
              <a:lnSpc>
                <a:spcPct val="90000"/>
              </a:lnSpc>
              <a:spcBef>
                <a:spcPts val="4500"/>
              </a:spcBef>
              <a:spcAft>
                <a:spcPts val="0"/>
              </a:spcAft>
              <a:buClr>
                <a:srgbClr val="000000"/>
              </a:buClr>
              <a:buSzPts val="5904"/>
              <a:buFont typeface="Helvetica Neue"/>
              <a:buChar char="•"/>
              <a:defRPr sz="4800" b="0" i="0" u="none" strike="noStrike" cap="none">
                <a:solidFill>
                  <a:srgbClr val="000000"/>
                </a:solidFill>
                <a:latin typeface="Helvetica Neue"/>
                <a:ea typeface="Helvetica Neue"/>
                <a:cs typeface="Helvetica Neue"/>
                <a:sym typeface="Helvetica Neue"/>
              </a:defRPr>
            </a:lvl5pPr>
            <a:lvl6pPr marL="2743200" marR="0" lvl="5" indent="-603504" algn="l" rtl="0">
              <a:lnSpc>
                <a:spcPct val="90000"/>
              </a:lnSpc>
              <a:spcBef>
                <a:spcPts val="4500"/>
              </a:spcBef>
              <a:spcAft>
                <a:spcPts val="0"/>
              </a:spcAft>
              <a:buClr>
                <a:srgbClr val="000000"/>
              </a:buClr>
              <a:buSzPts val="5904"/>
              <a:buFont typeface="Helvetica Neue"/>
              <a:buChar char="•"/>
              <a:defRPr sz="4800" b="0" i="0" u="none" strike="noStrike" cap="none">
                <a:solidFill>
                  <a:srgbClr val="000000"/>
                </a:solidFill>
                <a:latin typeface="Helvetica Neue"/>
                <a:ea typeface="Helvetica Neue"/>
                <a:cs typeface="Helvetica Neue"/>
                <a:sym typeface="Helvetica Neue"/>
              </a:defRPr>
            </a:lvl6pPr>
            <a:lvl7pPr marL="3200400" marR="0" lvl="6" indent="-603504" algn="l" rtl="0">
              <a:lnSpc>
                <a:spcPct val="90000"/>
              </a:lnSpc>
              <a:spcBef>
                <a:spcPts val="4500"/>
              </a:spcBef>
              <a:spcAft>
                <a:spcPts val="0"/>
              </a:spcAft>
              <a:buClr>
                <a:srgbClr val="000000"/>
              </a:buClr>
              <a:buSzPts val="5904"/>
              <a:buFont typeface="Helvetica Neue"/>
              <a:buChar char="•"/>
              <a:defRPr sz="4800" b="0" i="0" u="none" strike="noStrike" cap="none">
                <a:solidFill>
                  <a:srgbClr val="000000"/>
                </a:solidFill>
                <a:latin typeface="Helvetica Neue"/>
                <a:ea typeface="Helvetica Neue"/>
                <a:cs typeface="Helvetica Neue"/>
                <a:sym typeface="Helvetica Neue"/>
              </a:defRPr>
            </a:lvl7pPr>
            <a:lvl8pPr marL="3657600" marR="0" lvl="7" indent="-603504" algn="l" rtl="0">
              <a:lnSpc>
                <a:spcPct val="90000"/>
              </a:lnSpc>
              <a:spcBef>
                <a:spcPts val="4500"/>
              </a:spcBef>
              <a:spcAft>
                <a:spcPts val="0"/>
              </a:spcAft>
              <a:buClr>
                <a:srgbClr val="000000"/>
              </a:buClr>
              <a:buSzPts val="5904"/>
              <a:buFont typeface="Helvetica Neue"/>
              <a:buChar char="•"/>
              <a:defRPr sz="4800" b="0" i="0" u="none" strike="noStrike" cap="none">
                <a:solidFill>
                  <a:srgbClr val="000000"/>
                </a:solidFill>
                <a:latin typeface="Helvetica Neue"/>
                <a:ea typeface="Helvetica Neue"/>
                <a:cs typeface="Helvetica Neue"/>
                <a:sym typeface="Helvetica Neue"/>
              </a:defRPr>
            </a:lvl8pPr>
            <a:lvl9pPr marL="4114800" marR="0" lvl="8" indent="-603503" algn="l" rtl="0">
              <a:lnSpc>
                <a:spcPct val="90000"/>
              </a:lnSpc>
              <a:spcBef>
                <a:spcPts val="4500"/>
              </a:spcBef>
              <a:spcAft>
                <a:spcPts val="0"/>
              </a:spcAft>
              <a:buClr>
                <a:srgbClr val="000000"/>
              </a:buClr>
              <a:buSzPts val="5904"/>
              <a:buFont typeface="Helvetica Neue"/>
              <a:buChar char="•"/>
              <a:defRPr sz="4800" b="0" i="0" u="none" strike="noStrike" cap="none">
                <a:solidFill>
                  <a:srgbClr val="000000"/>
                </a:solidFill>
                <a:latin typeface="Helvetica Neue"/>
                <a:ea typeface="Helvetica Neue"/>
                <a:cs typeface="Helvetica Neue"/>
                <a:sym typeface="Helvetica Neue"/>
              </a:defRPr>
            </a:lvl9pPr>
          </a:lstStyle>
          <a:p>
            <a:endParaRPr/>
          </a:p>
        </p:txBody>
      </p:sp>
      <p:sp>
        <p:nvSpPr>
          <p:cNvPr id="8" name="Google Shape;8;p88"/>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rtl="0">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1800"/>
              <a:buFont typeface="Helvetica Neue"/>
              <a:buNone/>
              <a:defRPr sz="18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
          <p:cNvSpPr txBox="1">
            <a:spLocks noGrp="1"/>
          </p:cNvSpPr>
          <p:nvPr>
            <p:ph type="ctrTitle" idx="4294967295"/>
          </p:nvPr>
        </p:nvSpPr>
        <p:spPr>
          <a:xfrm>
            <a:off x="7436177" y="5492834"/>
            <a:ext cx="7148509" cy="2015758"/>
          </a:xfrm>
          <a:prstGeom prst="rect">
            <a:avLst/>
          </a:prstGeom>
          <a:noFill/>
          <a:ln>
            <a:noFill/>
          </a:ln>
        </p:spPr>
        <p:txBody>
          <a:bodyPr spcFirstLastPara="1" wrap="square" lIns="50800" tIns="50800" rIns="50800" bIns="50800" anchor="ctr" anchorCtr="0">
            <a:normAutofit/>
          </a:bodyPr>
          <a:lstStyle/>
          <a:p>
            <a:pPr marL="0" marR="0" lvl="0" indent="0" algn="l" rtl="0">
              <a:lnSpc>
                <a:spcPct val="80000"/>
              </a:lnSpc>
              <a:spcBef>
                <a:spcPts val="0"/>
              </a:spcBef>
              <a:spcAft>
                <a:spcPts val="0"/>
              </a:spcAft>
              <a:buClr>
                <a:srgbClr val="006B64"/>
              </a:buClr>
              <a:buSzPts val="11600"/>
              <a:buFont typeface="Helvetica Neue"/>
              <a:buNone/>
            </a:pPr>
            <a:r>
              <a:rPr lang="en-US" sz="11600" b="1" i="0" u="none" strike="noStrike" cap="none">
                <a:solidFill>
                  <a:srgbClr val="006B64"/>
                </a:solidFill>
                <a:latin typeface="Helvetica Neue"/>
                <a:ea typeface="Helvetica Neue"/>
                <a:cs typeface="Helvetica Neue"/>
                <a:sym typeface="Helvetica Neue"/>
              </a:rPr>
              <a:t>AI</a:t>
            </a:r>
            <a:r>
              <a:rPr lang="en-US" sz="11600" b="1" i="0" u="none" strike="noStrike" cap="none">
                <a:solidFill>
                  <a:srgbClr val="004C7F"/>
                </a:solidFill>
                <a:latin typeface="Helvetica Neue"/>
                <a:ea typeface="Helvetica Neue"/>
                <a:cs typeface="Helvetica Neue"/>
                <a:sym typeface="Helvetica Neue"/>
              </a:rPr>
              <a:t>Bridge</a:t>
            </a:r>
            <a:endParaRPr sz="8500" b="1" i="0" u="none" strike="noStrike" cap="none">
              <a:solidFill>
                <a:srgbClr val="000000"/>
              </a:solidFill>
              <a:latin typeface="Helvetica Neue"/>
              <a:ea typeface="Helvetica Neue"/>
              <a:cs typeface="Helvetica Neue"/>
              <a:sym typeface="Helvetica Neue"/>
            </a:endParaRPr>
          </a:p>
        </p:txBody>
      </p:sp>
      <p:sp>
        <p:nvSpPr>
          <p:cNvPr id="77" name="Google Shape;77;p1"/>
          <p:cNvSpPr txBox="1">
            <a:spLocks noGrp="1"/>
          </p:cNvSpPr>
          <p:nvPr>
            <p:ph type="subTitle" idx="4294967295"/>
          </p:nvPr>
        </p:nvSpPr>
        <p:spPr>
          <a:xfrm>
            <a:off x="7511260" y="7312079"/>
            <a:ext cx="10468956" cy="911087"/>
          </a:xfrm>
          <a:prstGeom prst="rect">
            <a:avLst/>
          </a:prstGeom>
          <a:noFill/>
          <a:ln>
            <a:noFill/>
          </a:ln>
        </p:spPr>
        <p:txBody>
          <a:bodyPr spcFirstLastPara="1" wrap="square" lIns="50800" tIns="50800" rIns="50800" bIns="50800" anchor="t" anchorCtr="0">
            <a:normAutofit/>
          </a:bodyPr>
          <a:lstStyle/>
          <a:p>
            <a:pPr marL="0" marR="0" lvl="0" indent="0" algn="l" rtl="0">
              <a:lnSpc>
                <a:spcPct val="100000"/>
              </a:lnSpc>
              <a:spcBef>
                <a:spcPts val="0"/>
              </a:spcBef>
              <a:spcAft>
                <a:spcPts val="0"/>
              </a:spcAft>
              <a:buClr>
                <a:srgbClr val="000000"/>
              </a:buClr>
              <a:buSzPts val="5200"/>
              <a:buFont typeface="Helvetica Neue"/>
              <a:buNone/>
            </a:pPr>
            <a:r>
              <a:rPr lang="en-US" sz="5200" b="0" i="0" u="none" strike="noStrike" cap="none" dirty="0">
                <a:solidFill>
                  <a:srgbClr val="000000"/>
                </a:solidFill>
                <a:latin typeface="Helvetica Neue"/>
                <a:ea typeface="Helvetica Neue"/>
                <a:cs typeface="Helvetica Neue"/>
                <a:sym typeface="Helvetica Neue"/>
              </a:rPr>
              <a:t>Lecture 6</a:t>
            </a:r>
            <a:endParaRPr sz="4800" b="0" i="0" u="none" strike="noStrike" cap="none" dirty="0">
              <a:solidFill>
                <a:srgbClr val="000000"/>
              </a:solidFill>
              <a:latin typeface="Helvetica Neue"/>
              <a:ea typeface="Helvetica Neue"/>
              <a:cs typeface="Helvetica Neue"/>
              <a:sym typeface="Helvetica Neue"/>
            </a:endParaRPr>
          </a:p>
        </p:txBody>
      </p:sp>
      <p:pic>
        <p:nvPicPr>
          <p:cNvPr id="78" name="Google Shape;78;p1" descr="Image"/>
          <p:cNvPicPr preferRelativeResize="0"/>
          <p:nvPr/>
        </p:nvPicPr>
        <p:blipFill rotWithShape="1">
          <a:blip r:embed="rId3">
            <a:alphaModFix/>
          </a:blip>
          <a:srcRect/>
          <a:stretch/>
        </p:blipFill>
        <p:spPr>
          <a:xfrm>
            <a:off x="1940574" y="5537853"/>
            <a:ext cx="5171742" cy="2591338"/>
          </a:xfrm>
          <a:prstGeom prst="rect">
            <a:avLst/>
          </a:prstGeom>
          <a:noFill/>
          <a:ln>
            <a:noFill/>
          </a:ln>
        </p:spPr>
      </p:pic>
      <p:pic>
        <p:nvPicPr>
          <p:cNvPr id="79" name="Google Shape;79;p1" descr="Image"/>
          <p:cNvPicPr preferRelativeResize="0"/>
          <p:nvPr/>
        </p:nvPicPr>
        <p:blipFill rotWithShape="1">
          <a:blip r:embed="rId4">
            <a:alphaModFix/>
          </a:blip>
          <a:srcRect/>
          <a:stretch/>
        </p:blipFill>
        <p:spPr>
          <a:xfrm>
            <a:off x="21720224" y="513931"/>
            <a:ext cx="2177181" cy="2412276"/>
          </a:xfrm>
          <a:prstGeom prst="rect">
            <a:avLst/>
          </a:prstGeom>
          <a:noFill/>
          <a:ln>
            <a:noFill/>
          </a:ln>
        </p:spPr>
      </p:pic>
      <p:sp>
        <p:nvSpPr>
          <p:cNvPr id="80" name="Google Shape;80;p1"/>
          <p:cNvSpPr txBox="1">
            <a:spLocks noGrp="1"/>
          </p:cNvSpPr>
          <p:nvPr>
            <p:ph type="sldNum" idx="12"/>
          </p:nvPr>
        </p:nvSpPr>
        <p:spPr>
          <a:xfrm>
            <a:off x="12065050" y="13080999"/>
            <a:ext cx="241403"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2" name="Google Shape;179;p8">
            <a:extLst>
              <a:ext uri="{FF2B5EF4-FFF2-40B4-BE49-F238E27FC236}">
                <a16:creationId xmlns:a16="http://schemas.microsoft.com/office/drawing/2014/main" id="{86147D33-16A0-E9B8-F091-F3BBCF397EDC}"/>
              </a:ext>
            </a:extLst>
          </p:cNvPr>
          <p:cNvSpPr/>
          <p:nvPr/>
        </p:nvSpPr>
        <p:spPr>
          <a:xfrm>
            <a:off x="9315616" y="2469601"/>
            <a:ext cx="3013975"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13" name="Google Shape;178;p8">
            <a:extLst>
              <a:ext uri="{FF2B5EF4-FFF2-40B4-BE49-F238E27FC236}">
                <a16:creationId xmlns:a16="http://schemas.microsoft.com/office/drawing/2014/main" id="{51B7DA17-C678-23A3-6DC4-EC380E03F98B}"/>
              </a:ext>
            </a:extLst>
          </p:cNvPr>
          <p:cNvSpPr/>
          <p:nvPr/>
        </p:nvSpPr>
        <p:spPr>
          <a:xfrm>
            <a:off x="12148834" y="2469602"/>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02" name="Google Shape;202;p9"/>
          <p:cNvSpPr txBox="1">
            <a:spLocks noGrp="1"/>
          </p:cNvSpPr>
          <p:nvPr>
            <p:ph type="sldNum" idx="12"/>
          </p:nvPr>
        </p:nvSpPr>
        <p:spPr>
          <a:xfrm>
            <a:off x="12058764" y="13080999"/>
            <a:ext cx="25397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10</a:t>
            </a:fld>
            <a:endParaRPr/>
          </a:p>
        </p:txBody>
      </p:sp>
      <p:sp>
        <p:nvSpPr>
          <p:cNvPr id="203" name="Google Shape;203;p9"/>
          <p:cNvSpPr txBox="1"/>
          <p:nvPr/>
        </p:nvSpPr>
        <p:spPr>
          <a:xfrm>
            <a:off x="1877445" y="2757756"/>
            <a:ext cx="27108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0076B9"/>
                </a:solidFill>
                <a:latin typeface="Helvetica Neue"/>
                <a:ea typeface="Helvetica Neue"/>
                <a:cs typeface="Helvetica Neue"/>
                <a:sym typeface="Helvetica Neue"/>
              </a:rPr>
              <a:t>positive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0076B9"/>
                </a:solidFill>
                <a:latin typeface="Helvetica Neue"/>
                <a:ea typeface="Helvetica Neue"/>
                <a:cs typeface="Helvetica Neue"/>
                <a:sym typeface="Helvetica Neue"/>
              </a:rPr>
              <a:t>positive</a:t>
            </a:r>
            <a:endParaRPr sz="1400" b="0" i="0" u="none" strike="noStrike" cap="none">
              <a:solidFill>
                <a:srgbClr val="0076B9"/>
              </a:solidFill>
              <a:latin typeface="Arial"/>
              <a:ea typeface="Arial"/>
              <a:cs typeface="Arial"/>
              <a:sym typeface="Arial"/>
            </a:endParaRPr>
          </a:p>
        </p:txBody>
      </p:sp>
      <p:sp>
        <p:nvSpPr>
          <p:cNvPr id="5" name="Google Shape;181;p8">
            <a:extLst>
              <a:ext uri="{FF2B5EF4-FFF2-40B4-BE49-F238E27FC236}">
                <a16:creationId xmlns:a16="http://schemas.microsoft.com/office/drawing/2014/main" id="{9A41221B-5F42-E4BB-D958-4D218A108899}"/>
              </a:ext>
            </a:extLst>
          </p:cNvPr>
          <p:cNvSpPr txBox="1"/>
          <p:nvPr/>
        </p:nvSpPr>
        <p:spPr>
          <a:xfrm>
            <a:off x="10563593" y="9121621"/>
            <a:ext cx="3256800" cy="573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8" name="Google Shape;185;p8">
            <a:extLst>
              <a:ext uri="{FF2B5EF4-FFF2-40B4-BE49-F238E27FC236}">
                <a16:creationId xmlns:a16="http://schemas.microsoft.com/office/drawing/2014/main" id="{0151D642-B5A0-62E4-74DF-E5B39CC37A02}"/>
              </a:ext>
            </a:extLst>
          </p:cNvPr>
          <p:cNvSpPr/>
          <p:nvPr/>
        </p:nvSpPr>
        <p:spPr>
          <a:xfrm rot="-8106342">
            <a:off x="11186417" y="45924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 name="Google Shape;186;p8">
            <a:extLst>
              <a:ext uri="{FF2B5EF4-FFF2-40B4-BE49-F238E27FC236}">
                <a16:creationId xmlns:a16="http://schemas.microsoft.com/office/drawing/2014/main" id="{A25EFCCD-F486-3D37-A774-BC66715B2EE8}"/>
              </a:ext>
            </a:extLst>
          </p:cNvPr>
          <p:cNvSpPr/>
          <p:nvPr/>
        </p:nvSpPr>
        <p:spPr>
          <a:xfrm rot="-8106368">
            <a:off x="11191360" y="45962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0" name="Google Shape;187;p8">
            <a:extLst>
              <a:ext uri="{FF2B5EF4-FFF2-40B4-BE49-F238E27FC236}">
                <a16:creationId xmlns:a16="http://schemas.microsoft.com/office/drawing/2014/main" id="{FC200365-8932-D262-4269-7EA3525D6FA9}"/>
              </a:ext>
            </a:extLst>
          </p:cNvPr>
          <p:cNvSpPr/>
          <p:nvPr/>
        </p:nvSpPr>
        <p:spPr>
          <a:xfrm rot="-8106368">
            <a:off x="5842638" y="3137684"/>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 name="Google Shape;188;p8">
            <a:extLst>
              <a:ext uri="{FF2B5EF4-FFF2-40B4-BE49-F238E27FC236}">
                <a16:creationId xmlns:a16="http://schemas.microsoft.com/office/drawing/2014/main" id="{7A08E546-B323-4969-0FB1-8BEC1D8D8795}"/>
              </a:ext>
            </a:extLst>
          </p:cNvPr>
          <p:cNvSpPr/>
          <p:nvPr/>
        </p:nvSpPr>
        <p:spPr>
          <a:xfrm rot="-8106342">
            <a:off x="11172412" y="4597816"/>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13" name="Google Shape;179;p8">
            <a:extLst>
              <a:ext uri="{FF2B5EF4-FFF2-40B4-BE49-F238E27FC236}">
                <a16:creationId xmlns:a16="http://schemas.microsoft.com/office/drawing/2014/main" id="{4B1A828E-01BD-24CE-EAC7-57921C39610B}"/>
              </a:ext>
            </a:extLst>
          </p:cNvPr>
          <p:cNvSpPr/>
          <p:nvPr/>
        </p:nvSpPr>
        <p:spPr>
          <a:xfrm>
            <a:off x="9315616" y="2469601"/>
            <a:ext cx="3013975"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14" name="Google Shape;178;p8">
            <a:extLst>
              <a:ext uri="{FF2B5EF4-FFF2-40B4-BE49-F238E27FC236}">
                <a16:creationId xmlns:a16="http://schemas.microsoft.com/office/drawing/2014/main" id="{5335D844-EFD2-7D11-0C0A-FA6BB4A73530}"/>
              </a:ext>
            </a:extLst>
          </p:cNvPr>
          <p:cNvSpPr/>
          <p:nvPr/>
        </p:nvSpPr>
        <p:spPr>
          <a:xfrm>
            <a:off x="12148834" y="2469602"/>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20" name="Google Shape;220;p10"/>
          <p:cNvSpPr/>
          <p:nvPr/>
        </p:nvSpPr>
        <p:spPr>
          <a:xfrm rot="-8106341">
            <a:off x="4636720" y="6377546"/>
            <a:ext cx="1842067" cy="1842067"/>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21" name="Google Shape;221;p10"/>
          <p:cNvSpPr txBox="1"/>
          <p:nvPr/>
        </p:nvSpPr>
        <p:spPr>
          <a:xfrm>
            <a:off x="1877445" y="6287304"/>
            <a:ext cx="27108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0076B9"/>
                </a:solidFill>
                <a:latin typeface="Helvetica Neue"/>
                <a:ea typeface="Helvetica Neue"/>
                <a:cs typeface="Helvetica Neue"/>
                <a:sym typeface="Helvetica Neue"/>
              </a:rPr>
              <a:t>positive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D11875"/>
                </a:solidFill>
                <a:latin typeface="Helvetica Neue"/>
                <a:ea typeface="Helvetica Neue"/>
                <a:cs typeface="Helvetica Neue"/>
                <a:sym typeface="Helvetica Neue"/>
              </a:rPr>
              <a:t>negative</a:t>
            </a:r>
            <a:endParaRPr sz="1400" b="0" i="0" u="none" strike="noStrike" cap="none">
              <a:solidFill>
                <a:srgbClr val="D11875"/>
              </a:solidFill>
              <a:latin typeface="Arial"/>
              <a:ea typeface="Arial"/>
              <a:cs typeface="Arial"/>
              <a:sym typeface="Arial"/>
            </a:endParaRPr>
          </a:p>
        </p:txBody>
      </p:sp>
      <p:sp>
        <p:nvSpPr>
          <p:cNvPr id="222" name="Google Shape;222;p10"/>
          <p:cNvSpPr txBox="1">
            <a:spLocks noGrp="1"/>
          </p:cNvSpPr>
          <p:nvPr>
            <p:ph type="sldNum" idx="12"/>
          </p:nvPr>
        </p:nvSpPr>
        <p:spPr>
          <a:xfrm>
            <a:off x="12058764" y="13080999"/>
            <a:ext cx="25397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11</a:t>
            </a:fld>
            <a:endParaRPr/>
          </a:p>
        </p:txBody>
      </p:sp>
      <p:sp>
        <p:nvSpPr>
          <p:cNvPr id="2" name="Google Shape;203;p9">
            <a:extLst>
              <a:ext uri="{FF2B5EF4-FFF2-40B4-BE49-F238E27FC236}">
                <a16:creationId xmlns:a16="http://schemas.microsoft.com/office/drawing/2014/main" id="{0B0982E5-134D-AAF5-8124-859F2231FF3D}"/>
              </a:ext>
            </a:extLst>
          </p:cNvPr>
          <p:cNvSpPr txBox="1"/>
          <p:nvPr/>
        </p:nvSpPr>
        <p:spPr>
          <a:xfrm>
            <a:off x="1877445" y="2757756"/>
            <a:ext cx="27108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0076B9"/>
                </a:solidFill>
                <a:latin typeface="Helvetica Neue"/>
                <a:ea typeface="Helvetica Neue"/>
                <a:cs typeface="Helvetica Neue"/>
                <a:sym typeface="Helvetica Neue"/>
              </a:rPr>
              <a:t>positive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0076B9"/>
                </a:solidFill>
                <a:latin typeface="Helvetica Neue"/>
                <a:ea typeface="Helvetica Neue"/>
                <a:cs typeface="Helvetica Neue"/>
                <a:sym typeface="Helvetica Neue"/>
              </a:rPr>
              <a:t>positive</a:t>
            </a:r>
            <a:endParaRPr sz="1400" b="0" i="0" u="none" strike="noStrike" cap="none">
              <a:solidFill>
                <a:srgbClr val="0076B9"/>
              </a:solidFill>
              <a:latin typeface="Arial"/>
              <a:ea typeface="Arial"/>
              <a:cs typeface="Arial"/>
              <a:sym typeface="Arial"/>
            </a:endParaRPr>
          </a:p>
        </p:txBody>
      </p:sp>
      <p:sp>
        <p:nvSpPr>
          <p:cNvPr id="6" name="Google Shape;181;p8">
            <a:extLst>
              <a:ext uri="{FF2B5EF4-FFF2-40B4-BE49-F238E27FC236}">
                <a16:creationId xmlns:a16="http://schemas.microsoft.com/office/drawing/2014/main" id="{87177393-175A-04AC-3FDD-F0C65F575DCF}"/>
              </a:ext>
            </a:extLst>
          </p:cNvPr>
          <p:cNvSpPr txBox="1"/>
          <p:nvPr/>
        </p:nvSpPr>
        <p:spPr>
          <a:xfrm>
            <a:off x="10563593" y="9121621"/>
            <a:ext cx="3256800" cy="573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9" name="Google Shape;185;p8">
            <a:extLst>
              <a:ext uri="{FF2B5EF4-FFF2-40B4-BE49-F238E27FC236}">
                <a16:creationId xmlns:a16="http://schemas.microsoft.com/office/drawing/2014/main" id="{6F9198DD-15A3-C4DF-6124-4DFC2246A24C}"/>
              </a:ext>
            </a:extLst>
          </p:cNvPr>
          <p:cNvSpPr/>
          <p:nvPr/>
        </p:nvSpPr>
        <p:spPr>
          <a:xfrm rot="-8106342">
            <a:off x="11186417" y="45924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0" name="Google Shape;186;p8">
            <a:extLst>
              <a:ext uri="{FF2B5EF4-FFF2-40B4-BE49-F238E27FC236}">
                <a16:creationId xmlns:a16="http://schemas.microsoft.com/office/drawing/2014/main" id="{DECDC30F-DD06-4E96-10BB-FC246683859F}"/>
              </a:ext>
            </a:extLst>
          </p:cNvPr>
          <p:cNvSpPr/>
          <p:nvPr/>
        </p:nvSpPr>
        <p:spPr>
          <a:xfrm rot="-8106368">
            <a:off x="11191360" y="45962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 name="Google Shape;187;p8">
            <a:extLst>
              <a:ext uri="{FF2B5EF4-FFF2-40B4-BE49-F238E27FC236}">
                <a16:creationId xmlns:a16="http://schemas.microsoft.com/office/drawing/2014/main" id="{AC62FA0F-9423-0CE0-6043-49EB7D6C6B2A}"/>
              </a:ext>
            </a:extLst>
          </p:cNvPr>
          <p:cNvSpPr/>
          <p:nvPr/>
        </p:nvSpPr>
        <p:spPr>
          <a:xfrm rot="-8106368">
            <a:off x="5842638" y="3137684"/>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4" name="Google Shape;179;p8">
            <a:extLst>
              <a:ext uri="{FF2B5EF4-FFF2-40B4-BE49-F238E27FC236}">
                <a16:creationId xmlns:a16="http://schemas.microsoft.com/office/drawing/2014/main" id="{F6CEE19C-A506-8D74-E975-B206BF5ACAD2}"/>
              </a:ext>
            </a:extLst>
          </p:cNvPr>
          <p:cNvSpPr/>
          <p:nvPr/>
        </p:nvSpPr>
        <p:spPr>
          <a:xfrm>
            <a:off x="9315616" y="2469601"/>
            <a:ext cx="3013975"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dirty="0">
              <a:solidFill>
                <a:srgbClr val="00AA8D"/>
              </a:solidFill>
              <a:latin typeface="Helvetica Neue"/>
              <a:ea typeface="Helvetica Neue"/>
              <a:cs typeface="Helvetica Neue"/>
              <a:sym typeface="Helvetica Neue"/>
            </a:endParaRPr>
          </a:p>
        </p:txBody>
      </p:sp>
      <p:sp>
        <p:nvSpPr>
          <p:cNvPr id="238" name="Google Shape;238;p11"/>
          <p:cNvSpPr txBox="1"/>
          <p:nvPr/>
        </p:nvSpPr>
        <p:spPr>
          <a:xfrm>
            <a:off x="19972340" y="2419765"/>
            <a:ext cx="27108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D11875"/>
                </a:solidFill>
                <a:latin typeface="Helvetica Neue"/>
                <a:ea typeface="Helvetica Neue"/>
                <a:cs typeface="Helvetica Neue"/>
                <a:sym typeface="Helvetica Neue"/>
              </a:rPr>
              <a:t>negative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D11875"/>
                </a:solidFill>
                <a:latin typeface="Helvetica Neue"/>
                <a:ea typeface="Helvetica Neue"/>
                <a:cs typeface="Helvetica Neue"/>
                <a:sym typeface="Helvetica Neue"/>
              </a:rPr>
              <a:t>negative</a:t>
            </a:r>
            <a:endParaRPr sz="1400" b="0" i="0" u="none" strike="noStrike" cap="none">
              <a:solidFill>
                <a:srgbClr val="D11875"/>
              </a:solidFill>
              <a:latin typeface="Arial"/>
              <a:ea typeface="Arial"/>
              <a:cs typeface="Arial"/>
              <a:sym typeface="Arial"/>
            </a:endParaRPr>
          </a:p>
        </p:txBody>
      </p:sp>
      <p:sp>
        <p:nvSpPr>
          <p:cNvPr id="239" name="Google Shape;239;p11"/>
          <p:cNvSpPr txBox="1">
            <a:spLocks noGrp="1"/>
          </p:cNvSpPr>
          <p:nvPr>
            <p:ph type="sldNum" idx="12"/>
          </p:nvPr>
        </p:nvSpPr>
        <p:spPr>
          <a:xfrm>
            <a:off x="11703529" y="13118538"/>
            <a:ext cx="531628" cy="379591"/>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12</a:t>
            </a:fld>
            <a:endParaRPr/>
          </a:p>
        </p:txBody>
      </p:sp>
      <p:sp>
        <p:nvSpPr>
          <p:cNvPr id="240" name="Google Shape;240;p11"/>
          <p:cNvSpPr/>
          <p:nvPr/>
        </p:nvSpPr>
        <p:spPr>
          <a:xfrm rot="2700000">
            <a:off x="18533601" y="2898609"/>
            <a:ext cx="1064863" cy="1064863"/>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41" name="Google Shape;241;p11"/>
          <p:cNvSpPr/>
          <p:nvPr/>
        </p:nvSpPr>
        <p:spPr>
          <a:xfrm rot="-8106341">
            <a:off x="4636720" y="6377546"/>
            <a:ext cx="1842067" cy="1842067"/>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42" name="Google Shape;242;p11"/>
          <p:cNvSpPr txBox="1"/>
          <p:nvPr/>
        </p:nvSpPr>
        <p:spPr>
          <a:xfrm>
            <a:off x="1877445" y="6287304"/>
            <a:ext cx="27108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0076B9"/>
                </a:solidFill>
                <a:latin typeface="Helvetica Neue"/>
                <a:ea typeface="Helvetica Neue"/>
                <a:cs typeface="Helvetica Neue"/>
                <a:sym typeface="Helvetica Neue"/>
              </a:rPr>
              <a:t>positive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D11875"/>
                </a:solidFill>
                <a:latin typeface="Helvetica Neue"/>
                <a:ea typeface="Helvetica Neue"/>
                <a:cs typeface="Helvetica Neue"/>
                <a:sym typeface="Helvetica Neue"/>
              </a:rPr>
              <a:t>negative</a:t>
            </a:r>
            <a:endParaRPr sz="1400" b="0" i="0" u="none" strike="noStrike" cap="none">
              <a:solidFill>
                <a:srgbClr val="D11875"/>
              </a:solidFill>
              <a:latin typeface="Arial"/>
              <a:ea typeface="Arial"/>
              <a:cs typeface="Arial"/>
              <a:sym typeface="Arial"/>
            </a:endParaRPr>
          </a:p>
        </p:txBody>
      </p:sp>
      <p:sp>
        <p:nvSpPr>
          <p:cNvPr id="245" name="Google Shape;245;p11"/>
          <p:cNvSpPr/>
          <p:nvPr/>
        </p:nvSpPr>
        <p:spPr>
          <a:xfrm rot="10800000">
            <a:off x="17823052" y="1966929"/>
            <a:ext cx="1444500" cy="29169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46" name="Google Shape;246;p11"/>
          <p:cNvSpPr/>
          <p:nvPr/>
        </p:nvSpPr>
        <p:spPr>
          <a:xfrm rot="-8100000">
            <a:off x="17276718" y="2913838"/>
            <a:ext cx="1061050" cy="1061050"/>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 name="Google Shape;203;p9">
            <a:extLst>
              <a:ext uri="{FF2B5EF4-FFF2-40B4-BE49-F238E27FC236}">
                <a16:creationId xmlns:a16="http://schemas.microsoft.com/office/drawing/2014/main" id="{153DFCC2-C4D3-D80D-26AE-D8D53656BFB0}"/>
              </a:ext>
            </a:extLst>
          </p:cNvPr>
          <p:cNvSpPr txBox="1"/>
          <p:nvPr/>
        </p:nvSpPr>
        <p:spPr>
          <a:xfrm>
            <a:off x="1877445" y="2757756"/>
            <a:ext cx="27108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0076B9"/>
                </a:solidFill>
                <a:latin typeface="Helvetica Neue"/>
                <a:ea typeface="Helvetica Neue"/>
                <a:cs typeface="Helvetica Neue"/>
                <a:sym typeface="Helvetica Neue"/>
              </a:rPr>
              <a:t>positive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0076B9"/>
                </a:solidFill>
                <a:latin typeface="Helvetica Neue"/>
                <a:ea typeface="Helvetica Neue"/>
                <a:cs typeface="Helvetica Neue"/>
                <a:sym typeface="Helvetica Neue"/>
              </a:rPr>
              <a:t>positive</a:t>
            </a:r>
            <a:endParaRPr sz="1400" b="0" i="0" u="none" strike="noStrike" cap="none">
              <a:solidFill>
                <a:srgbClr val="0076B9"/>
              </a:solidFill>
              <a:latin typeface="Arial"/>
              <a:ea typeface="Arial"/>
              <a:cs typeface="Arial"/>
              <a:sym typeface="Arial"/>
            </a:endParaRPr>
          </a:p>
        </p:txBody>
      </p:sp>
      <p:sp>
        <p:nvSpPr>
          <p:cNvPr id="3" name="Google Shape;178;p8">
            <a:extLst>
              <a:ext uri="{FF2B5EF4-FFF2-40B4-BE49-F238E27FC236}">
                <a16:creationId xmlns:a16="http://schemas.microsoft.com/office/drawing/2014/main" id="{7286B9E7-3F14-3EF6-433E-39039AE90BE3}"/>
              </a:ext>
            </a:extLst>
          </p:cNvPr>
          <p:cNvSpPr/>
          <p:nvPr/>
        </p:nvSpPr>
        <p:spPr>
          <a:xfrm>
            <a:off x="12148834" y="2469602"/>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6" name="Google Shape;181;p8">
            <a:extLst>
              <a:ext uri="{FF2B5EF4-FFF2-40B4-BE49-F238E27FC236}">
                <a16:creationId xmlns:a16="http://schemas.microsoft.com/office/drawing/2014/main" id="{DE245C2D-4850-8F7B-7DC0-306BB095C7DB}"/>
              </a:ext>
            </a:extLst>
          </p:cNvPr>
          <p:cNvSpPr txBox="1"/>
          <p:nvPr/>
        </p:nvSpPr>
        <p:spPr>
          <a:xfrm>
            <a:off x="10563593" y="9121621"/>
            <a:ext cx="3256800" cy="573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9" name="Google Shape;185;p8">
            <a:extLst>
              <a:ext uri="{FF2B5EF4-FFF2-40B4-BE49-F238E27FC236}">
                <a16:creationId xmlns:a16="http://schemas.microsoft.com/office/drawing/2014/main" id="{D65E9842-4633-769A-D027-6235D51324B5}"/>
              </a:ext>
            </a:extLst>
          </p:cNvPr>
          <p:cNvSpPr/>
          <p:nvPr/>
        </p:nvSpPr>
        <p:spPr>
          <a:xfrm rot="-8106342">
            <a:off x="11186417" y="45924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0" name="Google Shape;186;p8">
            <a:extLst>
              <a:ext uri="{FF2B5EF4-FFF2-40B4-BE49-F238E27FC236}">
                <a16:creationId xmlns:a16="http://schemas.microsoft.com/office/drawing/2014/main" id="{98C48AB9-CCFF-CF3C-96BF-DD8E70D3CBF7}"/>
              </a:ext>
            </a:extLst>
          </p:cNvPr>
          <p:cNvSpPr/>
          <p:nvPr/>
        </p:nvSpPr>
        <p:spPr>
          <a:xfrm rot="-8106368">
            <a:off x="11191360" y="45962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 name="Google Shape;187;p8">
            <a:extLst>
              <a:ext uri="{FF2B5EF4-FFF2-40B4-BE49-F238E27FC236}">
                <a16:creationId xmlns:a16="http://schemas.microsoft.com/office/drawing/2014/main" id="{16E2B70A-4C6F-5DFE-389A-2CFE55E23F10}"/>
              </a:ext>
            </a:extLst>
          </p:cNvPr>
          <p:cNvSpPr/>
          <p:nvPr/>
        </p:nvSpPr>
        <p:spPr>
          <a:xfrm rot="-8106368">
            <a:off x="5842638" y="3137684"/>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2" name="Google Shape;188;p8">
            <a:extLst>
              <a:ext uri="{FF2B5EF4-FFF2-40B4-BE49-F238E27FC236}">
                <a16:creationId xmlns:a16="http://schemas.microsoft.com/office/drawing/2014/main" id="{1E1BB111-FC39-690B-0FF5-DF1F3027AB6A}"/>
              </a:ext>
            </a:extLst>
          </p:cNvPr>
          <p:cNvSpPr/>
          <p:nvPr/>
        </p:nvSpPr>
        <p:spPr>
          <a:xfrm rot="-8106342">
            <a:off x="11172412" y="4597816"/>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13" name="Google Shape;183;p8">
            <a:extLst>
              <a:ext uri="{FF2B5EF4-FFF2-40B4-BE49-F238E27FC236}">
                <a16:creationId xmlns:a16="http://schemas.microsoft.com/office/drawing/2014/main" id="{96BD018F-A127-65A3-0A55-18DDE5977EC0}"/>
              </a:ext>
            </a:extLst>
          </p:cNvPr>
          <p:cNvSpPr/>
          <p:nvPr/>
        </p:nvSpPr>
        <p:spPr>
          <a:xfrm>
            <a:off x="9380151" y="2469600"/>
            <a:ext cx="2841000"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16" name="Google Shape;186;p8">
            <a:extLst>
              <a:ext uri="{FF2B5EF4-FFF2-40B4-BE49-F238E27FC236}">
                <a16:creationId xmlns:a16="http://schemas.microsoft.com/office/drawing/2014/main" id="{B7905CE5-AC1C-1F49-BC30-D137A3A34AFA}"/>
              </a:ext>
            </a:extLst>
          </p:cNvPr>
          <p:cNvSpPr/>
          <p:nvPr/>
        </p:nvSpPr>
        <p:spPr>
          <a:xfrm rot="-8106368">
            <a:off x="11191360" y="45962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 name="Google Shape;184;p8">
            <a:extLst>
              <a:ext uri="{FF2B5EF4-FFF2-40B4-BE49-F238E27FC236}">
                <a16:creationId xmlns:a16="http://schemas.microsoft.com/office/drawing/2014/main" id="{B97B00E5-02B3-22F4-4416-8D2B06ABBB0C}"/>
              </a:ext>
            </a:extLst>
          </p:cNvPr>
          <p:cNvSpPr/>
          <p:nvPr/>
        </p:nvSpPr>
        <p:spPr>
          <a:xfrm>
            <a:off x="12134828" y="2469600"/>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60" name="Google Shape;260;g28cf5defdc3_0_0"/>
          <p:cNvSpPr/>
          <p:nvPr/>
        </p:nvSpPr>
        <p:spPr>
          <a:xfrm>
            <a:off x="17801343" y="5967402"/>
            <a:ext cx="1430100" cy="31695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62" name="Google Shape;262;g28cf5defdc3_0_0"/>
          <p:cNvSpPr txBox="1">
            <a:spLocks noGrp="1"/>
          </p:cNvSpPr>
          <p:nvPr>
            <p:ph type="sldNum" idx="12"/>
          </p:nvPr>
        </p:nvSpPr>
        <p:spPr>
          <a:xfrm>
            <a:off x="11703529" y="13118538"/>
            <a:ext cx="5316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13</a:t>
            </a:fld>
            <a:endParaRPr/>
          </a:p>
        </p:txBody>
      </p:sp>
      <p:sp>
        <p:nvSpPr>
          <p:cNvPr id="263" name="Google Shape;263;g28cf5defdc3_0_0"/>
          <p:cNvSpPr/>
          <p:nvPr/>
        </p:nvSpPr>
        <p:spPr>
          <a:xfrm rot="2700000">
            <a:off x="18722173" y="7019785"/>
            <a:ext cx="1064869" cy="1064869"/>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70" name="Google Shape;270;g28cf5defdc3_0_0"/>
          <p:cNvSpPr txBox="1"/>
          <p:nvPr/>
        </p:nvSpPr>
        <p:spPr>
          <a:xfrm>
            <a:off x="20006548" y="6546550"/>
            <a:ext cx="28410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D11875"/>
                </a:solidFill>
                <a:latin typeface="Helvetica Neue"/>
                <a:ea typeface="Helvetica Neue"/>
                <a:cs typeface="Helvetica Neue"/>
                <a:sym typeface="Helvetica Neue"/>
              </a:rPr>
              <a:t>negative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0076B9"/>
                </a:solidFill>
                <a:latin typeface="Helvetica Neue"/>
                <a:ea typeface="Helvetica Neue"/>
                <a:cs typeface="Helvetica Neue"/>
                <a:sym typeface="Helvetica Neue"/>
              </a:rPr>
              <a:t>positive</a:t>
            </a:r>
            <a:endParaRPr sz="1400" b="0" i="0" u="none" strike="noStrike" cap="none">
              <a:solidFill>
                <a:srgbClr val="0076B9"/>
              </a:solidFill>
              <a:latin typeface="Arial"/>
              <a:ea typeface="Arial"/>
              <a:cs typeface="Arial"/>
              <a:sym typeface="Arial"/>
            </a:endParaRPr>
          </a:p>
        </p:txBody>
      </p:sp>
      <p:sp>
        <p:nvSpPr>
          <p:cNvPr id="271" name="Google Shape;271;g28cf5defdc3_0_0"/>
          <p:cNvSpPr/>
          <p:nvPr/>
        </p:nvSpPr>
        <p:spPr>
          <a:xfrm>
            <a:off x="1177843" y="10328852"/>
            <a:ext cx="1430100" cy="3169500"/>
          </a:xfrm>
          <a:prstGeom prst="rect">
            <a:avLst/>
          </a:prstGeom>
          <a:solidFill>
            <a:srgbClr val="92929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72" name="Google Shape;272;g28cf5defdc3_0_0"/>
          <p:cNvSpPr/>
          <p:nvPr/>
        </p:nvSpPr>
        <p:spPr>
          <a:xfrm rot="2700000">
            <a:off x="2098673" y="11381235"/>
            <a:ext cx="1064869" cy="1064869"/>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73" name="Google Shape;273;g28cf5defdc3_0_0"/>
          <p:cNvSpPr txBox="1"/>
          <p:nvPr/>
        </p:nvSpPr>
        <p:spPr>
          <a:xfrm>
            <a:off x="3005200" y="11298050"/>
            <a:ext cx="2710800" cy="182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300">
                <a:latin typeface="Helvetica Neue"/>
                <a:ea typeface="Helvetica Neue"/>
                <a:cs typeface="Helvetica Neue"/>
                <a:sym typeface="Helvetica Neue"/>
              </a:rPr>
              <a:t>Model selects </a:t>
            </a:r>
            <a:r>
              <a:rPr lang="en-US" sz="3300" b="1">
                <a:latin typeface="Helvetica Neue"/>
                <a:ea typeface="Helvetica Neue"/>
                <a:cs typeface="Helvetica Neue"/>
                <a:sym typeface="Helvetica Neue"/>
              </a:rPr>
              <a:t>negative</a:t>
            </a:r>
            <a:endParaRPr sz="3300" b="1">
              <a:latin typeface="Helvetica Neue"/>
              <a:ea typeface="Helvetica Neue"/>
              <a:cs typeface="Helvetica Neue"/>
              <a:sym typeface="Helvetica Neue"/>
            </a:endParaRPr>
          </a:p>
          <a:p>
            <a:pPr marL="0" lvl="0" indent="0" algn="ctr" rtl="0">
              <a:spcBef>
                <a:spcPts val="0"/>
              </a:spcBef>
              <a:spcAft>
                <a:spcPts val="0"/>
              </a:spcAft>
              <a:buNone/>
            </a:pPr>
            <a:endParaRPr sz="3300">
              <a:latin typeface="Helvetica Neue"/>
              <a:ea typeface="Helvetica Neue"/>
              <a:cs typeface="Helvetica Neue"/>
              <a:sym typeface="Helvetica Neue"/>
            </a:endParaRPr>
          </a:p>
        </p:txBody>
      </p:sp>
      <p:sp>
        <p:nvSpPr>
          <p:cNvPr id="274" name="Google Shape;274;g28cf5defdc3_0_0"/>
          <p:cNvSpPr/>
          <p:nvPr/>
        </p:nvSpPr>
        <p:spPr>
          <a:xfrm rot="-8106342">
            <a:off x="6234677" y="10992541"/>
            <a:ext cx="1842103" cy="1842103"/>
          </a:xfrm>
          <a:custGeom>
            <a:avLst/>
            <a:gdLst/>
            <a:ahLst/>
            <a:cxnLst/>
            <a:rect l="l" t="t" r="r" b="b"/>
            <a:pathLst>
              <a:path w="21600" h="21600" extrusionOk="0">
                <a:moveTo>
                  <a:pt x="0" y="0"/>
                </a:moveTo>
                <a:lnTo>
                  <a:pt x="0" y="21600"/>
                </a:lnTo>
                <a:lnTo>
                  <a:pt x="21600" y="21600"/>
                </a:lnTo>
                <a:close/>
              </a:path>
            </a:pathLst>
          </a:custGeom>
          <a:solidFill>
            <a:srgbClr val="92929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75" name="Google Shape;275;g28cf5defdc3_0_0"/>
          <p:cNvSpPr txBox="1"/>
          <p:nvPr/>
        </p:nvSpPr>
        <p:spPr>
          <a:xfrm>
            <a:off x="8992725" y="11003475"/>
            <a:ext cx="2710800" cy="182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300">
                <a:latin typeface="Helvetica Neue"/>
                <a:ea typeface="Helvetica Neue"/>
                <a:cs typeface="Helvetica Neue"/>
                <a:sym typeface="Helvetica Neue"/>
              </a:rPr>
              <a:t>Model selects </a:t>
            </a:r>
            <a:r>
              <a:rPr lang="en-US" sz="3300" b="1">
                <a:latin typeface="Helvetica Neue"/>
                <a:ea typeface="Helvetica Neue"/>
                <a:cs typeface="Helvetica Neue"/>
                <a:sym typeface="Helvetica Neue"/>
              </a:rPr>
              <a:t>positive</a:t>
            </a:r>
            <a:endParaRPr sz="3300" b="1">
              <a:latin typeface="Helvetica Neue"/>
              <a:ea typeface="Helvetica Neue"/>
              <a:cs typeface="Helvetica Neue"/>
              <a:sym typeface="Helvetica Neue"/>
            </a:endParaRPr>
          </a:p>
          <a:p>
            <a:pPr marL="0" lvl="0" indent="0" algn="ctr" rtl="0">
              <a:spcBef>
                <a:spcPts val="0"/>
              </a:spcBef>
              <a:spcAft>
                <a:spcPts val="0"/>
              </a:spcAft>
              <a:buNone/>
            </a:pPr>
            <a:endParaRPr sz="3300">
              <a:latin typeface="Helvetica Neue"/>
              <a:ea typeface="Helvetica Neue"/>
              <a:cs typeface="Helvetica Neue"/>
              <a:sym typeface="Helvetica Neue"/>
            </a:endParaRPr>
          </a:p>
        </p:txBody>
      </p:sp>
      <p:sp>
        <p:nvSpPr>
          <p:cNvPr id="276" name="Google Shape;276;g28cf5defdc3_0_0"/>
          <p:cNvSpPr/>
          <p:nvPr/>
        </p:nvSpPr>
        <p:spPr>
          <a:xfrm>
            <a:off x="12563750" y="10908075"/>
            <a:ext cx="2011200" cy="2011200"/>
          </a:xfrm>
          <a:prstGeom prst="ellipse">
            <a:avLst/>
          </a:prstGeom>
          <a:solidFill>
            <a:srgbClr val="16E7C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elvetica Neue"/>
              <a:ea typeface="Helvetica Neue"/>
              <a:cs typeface="Helvetica Neue"/>
              <a:sym typeface="Helvetica Neue"/>
            </a:endParaRPr>
          </a:p>
        </p:txBody>
      </p:sp>
      <p:sp>
        <p:nvSpPr>
          <p:cNvPr id="277" name="Google Shape;277;g28cf5defdc3_0_0"/>
          <p:cNvSpPr txBox="1"/>
          <p:nvPr/>
        </p:nvSpPr>
        <p:spPr>
          <a:xfrm>
            <a:off x="14980250" y="11298038"/>
            <a:ext cx="2710800" cy="182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300">
                <a:latin typeface="Helvetica Neue"/>
                <a:ea typeface="Helvetica Neue"/>
                <a:cs typeface="Helvetica Neue"/>
                <a:sym typeface="Helvetica Neue"/>
              </a:rPr>
              <a:t>Patient is </a:t>
            </a:r>
            <a:r>
              <a:rPr lang="en-US" sz="3300" b="1">
                <a:latin typeface="Helvetica Neue"/>
                <a:ea typeface="Helvetica Neue"/>
                <a:cs typeface="Helvetica Neue"/>
                <a:sym typeface="Helvetica Neue"/>
              </a:rPr>
              <a:t>positive</a:t>
            </a:r>
            <a:endParaRPr sz="3300" b="1">
              <a:latin typeface="Helvetica Neue"/>
              <a:ea typeface="Helvetica Neue"/>
              <a:cs typeface="Helvetica Neue"/>
              <a:sym typeface="Helvetica Neue"/>
            </a:endParaRPr>
          </a:p>
          <a:p>
            <a:pPr marL="0" lvl="0" indent="0" algn="ctr" rtl="0">
              <a:spcBef>
                <a:spcPts val="0"/>
              </a:spcBef>
              <a:spcAft>
                <a:spcPts val="0"/>
              </a:spcAft>
              <a:buNone/>
            </a:pPr>
            <a:endParaRPr sz="3300">
              <a:latin typeface="Helvetica Neue"/>
              <a:ea typeface="Helvetica Neue"/>
              <a:cs typeface="Helvetica Neue"/>
              <a:sym typeface="Helvetica Neue"/>
            </a:endParaRPr>
          </a:p>
        </p:txBody>
      </p:sp>
      <p:sp>
        <p:nvSpPr>
          <p:cNvPr id="278" name="Google Shape;278;g28cf5defdc3_0_0"/>
          <p:cNvSpPr/>
          <p:nvPr/>
        </p:nvSpPr>
        <p:spPr>
          <a:xfrm>
            <a:off x="18501625" y="10909650"/>
            <a:ext cx="2011200" cy="2011200"/>
          </a:xfrm>
          <a:prstGeom prst="ellipse">
            <a:avLst/>
          </a:prstGeom>
          <a:solidFill>
            <a:srgbClr val="EB220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elvetica Neue"/>
              <a:ea typeface="Helvetica Neue"/>
              <a:cs typeface="Helvetica Neue"/>
              <a:sym typeface="Helvetica Neue"/>
            </a:endParaRPr>
          </a:p>
        </p:txBody>
      </p:sp>
      <p:sp>
        <p:nvSpPr>
          <p:cNvPr id="279" name="Google Shape;279;g28cf5defdc3_0_0"/>
          <p:cNvSpPr txBox="1"/>
          <p:nvPr/>
        </p:nvSpPr>
        <p:spPr>
          <a:xfrm>
            <a:off x="20918125" y="11299613"/>
            <a:ext cx="2710800" cy="182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300">
                <a:latin typeface="Helvetica Neue"/>
                <a:ea typeface="Helvetica Neue"/>
                <a:cs typeface="Helvetica Neue"/>
                <a:sym typeface="Helvetica Neue"/>
              </a:rPr>
              <a:t>Patient is </a:t>
            </a:r>
            <a:r>
              <a:rPr lang="en-US" sz="3300" b="1">
                <a:latin typeface="Helvetica Neue"/>
                <a:ea typeface="Helvetica Neue"/>
                <a:cs typeface="Helvetica Neue"/>
                <a:sym typeface="Helvetica Neue"/>
              </a:rPr>
              <a:t>negative</a:t>
            </a:r>
            <a:endParaRPr sz="3300" b="1">
              <a:latin typeface="Helvetica Neue"/>
              <a:ea typeface="Helvetica Neue"/>
              <a:cs typeface="Helvetica Neue"/>
              <a:sym typeface="Helvetica Neue"/>
            </a:endParaRPr>
          </a:p>
          <a:p>
            <a:pPr marL="0" lvl="0" indent="0" algn="ctr" rtl="0">
              <a:spcBef>
                <a:spcPts val="0"/>
              </a:spcBef>
              <a:spcAft>
                <a:spcPts val="0"/>
              </a:spcAft>
              <a:buNone/>
            </a:pPr>
            <a:endParaRPr sz="3300">
              <a:latin typeface="Helvetica Neue"/>
              <a:ea typeface="Helvetica Neue"/>
              <a:cs typeface="Helvetica Neue"/>
              <a:sym typeface="Helvetica Neue"/>
            </a:endParaRPr>
          </a:p>
        </p:txBody>
      </p:sp>
      <p:sp>
        <p:nvSpPr>
          <p:cNvPr id="2" name="Google Shape;238;p11">
            <a:extLst>
              <a:ext uri="{FF2B5EF4-FFF2-40B4-BE49-F238E27FC236}">
                <a16:creationId xmlns:a16="http://schemas.microsoft.com/office/drawing/2014/main" id="{8500660F-4FCF-FDE3-AB83-838AF6C5D252}"/>
              </a:ext>
            </a:extLst>
          </p:cNvPr>
          <p:cNvSpPr txBox="1"/>
          <p:nvPr/>
        </p:nvSpPr>
        <p:spPr>
          <a:xfrm>
            <a:off x="19972340" y="2419765"/>
            <a:ext cx="27108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D11875"/>
                </a:solidFill>
                <a:latin typeface="Helvetica Neue"/>
                <a:ea typeface="Helvetica Neue"/>
                <a:cs typeface="Helvetica Neue"/>
                <a:sym typeface="Helvetica Neue"/>
              </a:rPr>
              <a:t>negative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D11875"/>
                </a:solidFill>
                <a:latin typeface="Helvetica Neue"/>
                <a:ea typeface="Helvetica Neue"/>
                <a:cs typeface="Helvetica Neue"/>
                <a:sym typeface="Helvetica Neue"/>
              </a:rPr>
              <a:t>negative</a:t>
            </a:r>
            <a:endParaRPr sz="1400" b="0" i="0" u="none" strike="noStrike" cap="none">
              <a:solidFill>
                <a:srgbClr val="D11875"/>
              </a:solidFill>
              <a:latin typeface="Arial"/>
              <a:ea typeface="Arial"/>
              <a:cs typeface="Arial"/>
              <a:sym typeface="Arial"/>
            </a:endParaRPr>
          </a:p>
        </p:txBody>
      </p:sp>
      <p:sp>
        <p:nvSpPr>
          <p:cNvPr id="3" name="Google Shape;240;p11">
            <a:extLst>
              <a:ext uri="{FF2B5EF4-FFF2-40B4-BE49-F238E27FC236}">
                <a16:creationId xmlns:a16="http://schemas.microsoft.com/office/drawing/2014/main" id="{4D14D392-6948-540C-200F-5A302F17EB40}"/>
              </a:ext>
            </a:extLst>
          </p:cNvPr>
          <p:cNvSpPr/>
          <p:nvPr/>
        </p:nvSpPr>
        <p:spPr>
          <a:xfrm rot="2700000">
            <a:off x="18533601" y="2898609"/>
            <a:ext cx="1064863" cy="1064863"/>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4" name="Google Shape;241;p11">
            <a:extLst>
              <a:ext uri="{FF2B5EF4-FFF2-40B4-BE49-F238E27FC236}">
                <a16:creationId xmlns:a16="http://schemas.microsoft.com/office/drawing/2014/main" id="{8BD0A8CE-BCE9-DE54-CFC4-856442F07E85}"/>
              </a:ext>
            </a:extLst>
          </p:cNvPr>
          <p:cNvSpPr/>
          <p:nvPr/>
        </p:nvSpPr>
        <p:spPr>
          <a:xfrm rot="-8106341">
            <a:off x="4636720" y="6377546"/>
            <a:ext cx="1842067" cy="1842067"/>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 name="Google Shape;242;p11">
            <a:extLst>
              <a:ext uri="{FF2B5EF4-FFF2-40B4-BE49-F238E27FC236}">
                <a16:creationId xmlns:a16="http://schemas.microsoft.com/office/drawing/2014/main" id="{8567E287-14FC-26F6-390B-10090392C372}"/>
              </a:ext>
            </a:extLst>
          </p:cNvPr>
          <p:cNvSpPr txBox="1"/>
          <p:nvPr/>
        </p:nvSpPr>
        <p:spPr>
          <a:xfrm>
            <a:off x="1877445" y="6287304"/>
            <a:ext cx="27108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0076B9"/>
                </a:solidFill>
                <a:latin typeface="Helvetica Neue"/>
                <a:ea typeface="Helvetica Neue"/>
                <a:cs typeface="Helvetica Neue"/>
                <a:sym typeface="Helvetica Neue"/>
              </a:rPr>
              <a:t>positive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D11875"/>
                </a:solidFill>
                <a:latin typeface="Helvetica Neue"/>
                <a:ea typeface="Helvetica Neue"/>
                <a:cs typeface="Helvetica Neue"/>
                <a:sym typeface="Helvetica Neue"/>
              </a:rPr>
              <a:t>negative</a:t>
            </a:r>
            <a:endParaRPr sz="1400" b="0" i="0" u="none" strike="noStrike" cap="none">
              <a:solidFill>
                <a:srgbClr val="D11875"/>
              </a:solidFill>
              <a:latin typeface="Arial"/>
              <a:ea typeface="Arial"/>
              <a:cs typeface="Arial"/>
              <a:sym typeface="Arial"/>
            </a:endParaRPr>
          </a:p>
        </p:txBody>
      </p:sp>
      <p:sp>
        <p:nvSpPr>
          <p:cNvPr id="6" name="Google Shape;245;p11">
            <a:extLst>
              <a:ext uri="{FF2B5EF4-FFF2-40B4-BE49-F238E27FC236}">
                <a16:creationId xmlns:a16="http://schemas.microsoft.com/office/drawing/2014/main" id="{9AEFDB58-9DF7-C95F-2724-6FD728E7F4C2}"/>
              </a:ext>
            </a:extLst>
          </p:cNvPr>
          <p:cNvSpPr/>
          <p:nvPr/>
        </p:nvSpPr>
        <p:spPr>
          <a:xfrm rot="10800000">
            <a:off x="17823052" y="1966929"/>
            <a:ext cx="1444500" cy="29169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7" name="Google Shape;246;p11">
            <a:extLst>
              <a:ext uri="{FF2B5EF4-FFF2-40B4-BE49-F238E27FC236}">
                <a16:creationId xmlns:a16="http://schemas.microsoft.com/office/drawing/2014/main" id="{224CA56C-4FE0-E913-8562-0EEFCD614FEF}"/>
              </a:ext>
            </a:extLst>
          </p:cNvPr>
          <p:cNvSpPr/>
          <p:nvPr/>
        </p:nvSpPr>
        <p:spPr>
          <a:xfrm rot="-8100000">
            <a:off x="17276718" y="2913838"/>
            <a:ext cx="1061050" cy="1061050"/>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 name="Google Shape;203;p9">
            <a:extLst>
              <a:ext uri="{FF2B5EF4-FFF2-40B4-BE49-F238E27FC236}">
                <a16:creationId xmlns:a16="http://schemas.microsoft.com/office/drawing/2014/main" id="{676CF524-989B-C14B-10CC-95886566323D}"/>
              </a:ext>
            </a:extLst>
          </p:cNvPr>
          <p:cNvSpPr txBox="1"/>
          <p:nvPr/>
        </p:nvSpPr>
        <p:spPr>
          <a:xfrm>
            <a:off x="1877445" y="2757756"/>
            <a:ext cx="2710800" cy="2011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Model selects </a:t>
            </a:r>
            <a:r>
              <a:rPr lang="en-US" sz="3100" b="1" i="0" u="none" strike="noStrike" cap="none">
                <a:solidFill>
                  <a:srgbClr val="0076B9"/>
                </a:solidFill>
                <a:latin typeface="Helvetica Neue"/>
                <a:ea typeface="Helvetica Neue"/>
                <a:cs typeface="Helvetica Neue"/>
                <a:sym typeface="Helvetica Neue"/>
              </a:rPr>
              <a:t>positive</a:t>
            </a:r>
            <a:r>
              <a:rPr lang="en-US" sz="3100" b="0" i="0" u="none" strike="noStrike" cap="none">
                <a:solidFill>
                  <a:srgbClr val="000000"/>
                </a:solidFill>
                <a:latin typeface="Helvetica Neue"/>
                <a:ea typeface="Helvetica Neue"/>
                <a:cs typeface="Helvetica Neue"/>
                <a:sym typeface="Helvetica Neue"/>
              </a:rPr>
              <a:t> and patient is </a:t>
            </a:r>
            <a:r>
              <a:rPr lang="en-US" sz="3100" b="1" i="0" u="none" strike="noStrike" cap="none">
                <a:solidFill>
                  <a:srgbClr val="0076B9"/>
                </a:solidFill>
                <a:latin typeface="Helvetica Neue"/>
                <a:ea typeface="Helvetica Neue"/>
                <a:cs typeface="Helvetica Neue"/>
                <a:sym typeface="Helvetica Neue"/>
              </a:rPr>
              <a:t>positive</a:t>
            </a:r>
            <a:endParaRPr sz="1400" b="0" i="0" u="none" strike="noStrike" cap="none">
              <a:solidFill>
                <a:srgbClr val="0076B9"/>
              </a:solidFill>
              <a:latin typeface="Arial"/>
              <a:ea typeface="Arial"/>
              <a:cs typeface="Arial"/>
              <a:sym typeface="Arial"/>
            </a:endParaRPr>
          </a:p>
        </p:txBody>
      </p:sp>
      <p:sp>
        <p:nvSpPr>
          <p:cNvPr id="12" name="Google Shape;181;p8">
            <a:extLst>
              <a:ext uri="{FF2B5EF4-FFF2-40B4-BE49-F238E27FC236}">
                <a16:creationId xmlns:a16="http://schemas.microsoft.com/office/drawing/2014/main" id="{88F2D35B-7EB6-1FF4-D842-24F679163690}"/>
              </a:ext>
            </a:extLst>
          </p:cNvPr>
          <p:cNvSpPr txBox="1"/>
          <p:nvPr/>
        </p:nvSpPr>
        <p:spPr>
          <a:xfrm>
            <a:off x="10563593" y="9121621"/>
            <a:ext cx="3256800" cy="573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15" name="Google Shape;185;p8">
            <a:extLst>
              <a:ext uri="{FF2B5EF4-FFF2-40B4-BE49-F238E27FC236}">
                <a16:creationId xmlns:a16="http://schemas.microsoft.com/office/drawing/2014/main" id="{9F476476-9FBA-F8D3-009D-8BF2AE75349B}"/>
              </a:ext>
            </a:extLst>
          </p:cNvPr>
          <p:cNvSpPr/>
          <p:nvPr/>
        </p:nvSpPr>
        <p:spPr>
          <a:xfrm rot="-8106342">
            <a:off x="11186417" y="45924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7" name="Google Shape;187;p8">
            <a:extLst>
              <a:ext uri="{FF2B5EF4-FFF2-40B4-BE49-F238E27FC236}">
                <a16:creationId xmlns:a16="http://schemas.microsoft.com/office/drawing/2014/main" id="{F5402DF5-1B17-364A-A2E3-9F5EDD679271}"/>
              </a:ext>
            </a:extLst>
          </p:cNvPr>
          <p:cNvSpPr/>
          <p:nvPr/>
        </p:nvSpPr>
        <p:spPr>
          <a:xfrm rot="-8106368">
            <a:off x="5842638" y="3137684"/>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7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7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95" name="Google Shape;295;p12"/>
          <p:cNvSpPr txBox="1">
            <a:spLocks noGrp="1"/>
          </p:cNvSpPr>
          <p:nvPr>
            <p:ph type="sldNum" idx="12"/>
          </p:nvPr>
        </p:nvSpPr>
        <p:spPr>
          <a:xfrm>
            <a:off x="11950597" y="13076006"/>
            <a:ext cx="617087" cy="379591"/>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14</a:t>
            </a:fld>
            <a:endParaRPr/>
          </a:p>
        </p:txBody>
      </p:sp>
      <p:sp>
        <p:nvSpPr>
          <p:cNvPr id="301" name="Google Shape;301;p12"/>
          <p:cNvSpPr txBox="1"/>
          <p:nvPr/>
        </p:nvSpPr>
        <p:spPr>
          <a:xfrm>
            <a:off x="891364" y="2998071"/>
            <a:ext cx="36969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TP: Model selects </a:t>
            </a:r>
            <a:r>
              <a:rPr lang="en-US" sz="3100" b="1" i="0" u="none" strike="noStrike" cap="none" dirty="0">
                <a:solidFill>
                  <a:srgbClr val="0076B9"/>
                </a:solidFill>
                <a:latin typeface="Helvetica Neue"/>
                <a:ea typeface="Helvetica Neue"/>
                <a:cs typeface="Helvetica Neue"/>
                <a:sym typeface="Helvetica Neue"/>
              </a:rPr>
              <a:t>positive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0076B9"/>
                </a:solidFill>
                <a:latin typeface="Helvetica Neue"/>
                <a:ea typeface="Helvetica Neue"/>
                <a:cs typeface="Helvetica Neue"/>
                <a:sym typeface="Helvetica Neue"/>
              </a:rPr>
              <a:t>positive</a:t>
            </a:r>
            <a:endParaRPr sz="1400" b="0" i="0" u="none" strike="noStrike" cap="none" dirty="0">
              <a:solidFill>
                <a:srgbClr val="0076B9"/>
              </a:solidFill>
              <a:latin typeface="Arial"/>
              <a:ea typeface="Arial"/>
              <a:cs typeface="Arial"/>
              <a:sym typeface="Arial"/>
            </a:endParaRPr>
          </a:p>
        </p:txBody>
      </p:sp>
      <p:sp>
        <p:nvSpPr>
          <p:cNvPr id="303" name="Google Shape;303;p12"/>
          <p:cNvSpPr txBox="1"/>
          <p:nvPr/>
        </p:nvSpPr>
        <p:spPr>
          <a:xfrm>
            <a:off x="19882885" y="7062292"/>
            <a:ext cx="36969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FN: Model selects </a:t>
            </a:r>
            <a:r>
              <a:rPr lang="en-US" sz="3100" b="1" i="0" u="none" strike="noStrike" cap="none" dirty="0">
                <a:solidFill>
                  <a:srgbClr val="D11875"/>
                </a:solidFill>
                <a:latin typeface="Helvetica Neue"/>
                <a:ea typeface="Helvetica Neue"/>
                <a:cs typeface="Helvetica Neue"/>
                <a:sym typeface="Helvetica Neue"/>
              </a:rPr>
              <a:t>negative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0076B9"/>
                </a:solidFill>
                <a:latin typeface="Helvetica Neue"/>
                <a:ea typeface="Helvetica Neue"/>
                <a:cs typeface="Helvetica Neue"/>
                <a:sym typeface="Helvetica Neue"/>
              </a:rPr>
              <a:t>positive</a:t>
            </a:r>
            <a:endParaRPr sz="1400" b="0" i="0" u="none" strike="noStrike" cap="none" dirty="0">
              <a:solidFill>
                <a:srgbClr val="0076B9"/>
              </a:solidFill>
              <a:latin typeface="Arial"/>
              <a:ea typeface="Arial"/>
              <a:cs typeface="Arial"/>
              <a:sym typeface="Arial"/>
            </a:endParaRPr>
          </a:p>
        </p:txBody>
      </p:sp>
      <p:sp>
        <p:nvSpPr>
          <p:cNvPr id="305" name="Google Shape;305;p12"/>
          <p:cNvSpPr txBox="1"/>
          <p:nvPr/>
        </p:nvSpPr>
        <p:spPr>
          <a:xfrm>
            <a:off x="-151852" y="1676648"/>
            <a:ext cx="5783307" cy="72149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1" i="0" u="none" strike="noStrike" cap="none">
                <a:solidFill>
                  <a:srgbClr val="000000"/>
                </a:solidFill>
                <a:latin typeface="Helvetica Neue"/>
                <a:ea typeface="Helvetica Neue"/>
                <a:cs typeface="Helvetica Neue"/>
                <a:sym typeface="Helvetica Neue"/>
              </a:rPr>
              <a:t>T</a:t>
            </a:r>
            <a:r>
              <a:rPr lang="en-US" sz="4100" b="0" i="0" u="none" strike="noStrike" cap="none">
                <a:solidFill>
                  <a:srgbClr val="000000"/>
                </a:solidFill>
                <a:latin typeface="Helvetica Neue"/>
                <a:ea typeface="Helvetica Neue"/>
                <a:cs typeface="Helvetica Neue"/>
                <a:sym typeface="Helvetica Neue"/>
              </a:rPr>
              <a:t>RUE </a:t>
            </a:r>
            <a:r>
              <a:rPr lang="en-US" sz="4100" b="1" i="0" u="none" strike="noStrike" cap="none">
                <a:solidFill>
                  <a:srgbClr val="000000"/>
                </a:solidFill>
                <a:latin typeface="Helvetica Neue"/>
                <a:ea typeface="Helvetica Neue"/>
                <a:cs typeface="Helvetica Neue"/>
                <a:sym typeface="Helvetica Neue"/>
              </a:rPr>
              <a:t>P</a:t>
            </a:r>
            <a:r>
              <a:rPr lang="en-US" sz="4100" b="0" i="0" u="none" strike="noStrike" cap="none">
                <a:solidFill>
                  <a:srgbClr val="000000"/>
                </a:solidFill>
                <a:latin typeface="Helvetica Neue"/>
                <a:ea typeface="Helvetica Neue"/>
                <a:cs typeface="Helvetica Neue"/>
                <a:sym typeface="Helvetica Neue"/>
              </a:rPr>
              <a:t>OSITIVE</a:t>
            </a:r>
            <a:endParaRPr sz="1400" b="0" i="0" u="none" strike="noStrike" cap="none">
              <a:solidFill>
                <a:srgbClr val="000000"/>
              </a:solidFill>
              <a:latin typeface="Arial"/>
              <a:ea typeface="Arial"/>
              <a:cs typeface="Arial"/>
              <a:sym typeface="Arial"/>
            </a:endParaRPr>
          </a:p>
        </p:txBody>
      </p:sp>
      <p:sp>
        <p:nvSpPr>
          <p:cNvPr id="306" name="Google Shape;306;p12"/>
          <p:cNvSpPr txBox="1"/>
          <p:nvPr/>
        </p:nvSpPr>
        <p:spPr>
          <a:xfrm>
            <a:off x="19016777" y="6012122"/>
            <a:ext cx="5783307" cy="73353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1" i="0" u="none" strike="noStrike" cap="none">
                <a:solidFill>
                  <a:srgbClr val="000000"/>
                </a:solidFill>
                <a:latin typeface="Helvetica Neue"/>
                <a:ea typeface="Helvetica Neue"/>
                <a:cs typeface="Helvetica Neue"/>
                <a:sym typeface="Helvetica Neue"/>
              </a:rPr>
              <a:t>F</a:t>
            </a:r>
            <a:r>
              <a:rPr lang="en-US" sz="4100" b="0" i="0" u="none" strike="noStrike" cap="none">
                <a:solidFill>
                  <a:srgbClr val="000000"/>
                </a:solidFill>
                <a:latin typeface="Helvetica Neue"/>
                <a:ea typeface="Helvetica Neue"/>
                <a:cs typeface="Helvetica Neue"/>
                <a:sym typeface="Helvetica Neue"/>
              </a:rPr>
              <a:t>ALSE </a:t>
            </a:r>
            <a:r>
              <a:rPr lang="en-US" sz="4100" b="1" i="0" u="none" strike="noStrike" cap="none">
                <a:solidFill>
                  <a:srgbClr val="000000"/>
                </a:solidFill>
                <a:latin typeface="Helvetica Neue"/>
                <a:ea typeface="Helvetica Neue"/>
                <a:cs typeface="Helvetica Neue"/>
                <a:sym typeface="Helvetica Neue"/>
              </a:rPr>
              <a:t>N</a:t>
            </a:r>
            <a:r>
              <a:rPr lang="en-US" sz="4100" b="0" i="0" u="none" strike="noStrike" cap="none">
                <a:solidFill>
                  <a:srgbClr val="000000"/>
                </a:solidFill>
                <a:latin typeface="Helvetica Neue"/>
                <a:ea typeface="Helvetica Neue"/>
                <a:cs typeface="Helvetica Neue"/>
                <a:sym typeface="Helvetica Neue"/>
              </a:rPr>
              <a:t>EGATIVE</a:t>
            </a:r>
            <a:endParaRPr sz="1400" b="0" i="0" u="none" strike="noStrike" cap="none">
              <a:solidFill>
                <a:srgbClr val="000000"/>
              </a:solidFill>
              <a:latin typeface="Arial"/>
              <a:ea typeface="Arial"/>
              <a:cs typeface="Arial"/>
              <a:sym typeface="Arial"/>
            </a:endParaRPr>
          </a:p>
        </p:txBody>
      </p:sp>
      <p:sp>
        <p:nvSpPr>
          <p:cNvPr id="307" name="Google Shape;307;p12"/>
          <p:cNvSpPr txBox="1"/>
          <p:nvPr/>
        </p:nvSpPr>
        <p:spPr>
          <a:xfrm>
            <a:off x="19016684" y="1903903"/>
            <a:ext cx="5783400" cy="7338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1" i="0" u="none" strike="noStrike" cap="none" dirty="0">
                <a:solidFill>
                  <a:srgbClr val="000000"/>
                </a:solidFill>
                <a:latin typeface="Helvetica Neue"/>
                <a:ea typeface="Helvetica Neue"/>
                <a:cs typeface="Helvetica Neue"/>
                <a:sym typeface="Helvetica Neue"/>
              </a:rPr>
              <a:t>T</a:t>
            </a:r>
            <a:r>
              <a:rPr lang="en-US" sz="4100" b="0" i="0" u="none" strike="noStrike" cap="none" dirty="0">
                <a:solidFill>
                  <a:srgbClr val="000000"/>
                </a:solidFill>
                <a:latin typeface="Helvetica Neue"/>
                <a:ea typeface="Helvetica Neue"/>
                <a:cs typeface="Helvetica Neue"/>
                <a:sym typeface="Helvetica Neue"/>
              </a:rPr>
              <a:t>RUE </a:t>
            </a:r>
            <a:r>
              <a:rPr lang="en-US" sz="4100" b="1" i="0" u="none" strike="noStrike" cap="none" dirty="0">
                <a:solidFill>
                  <a:srgbClr val="000000"/>
                </a:solidFill>
                <a:latin typeface="Helvetica Neue"/>
                <a:ea typeface="Helvetica Neue"/>
                <a:cs typeface="Helvetica Neue"/>
                <a:sym typeface="Helvetica Neue"/>
              </a:rPr>
              <a:t>N</a:t>
            </a:r>
            <a:r>
              <a:rPr lang="en-US" sz="4100" b="0" i="0" u="none" strike="noStrike" cap="none" dirty="0">
                <a:solidFill>
                  <a:srgbClr val="000000"/>
                </a:solidFill>
                <a:latin typeface="Helvetica Neue"/>
                <a:ea typeface="Helvetica Neue"/>
                <a:cs typeface="Helvetica Neue"/>
                <a:sym typeface="Helvetica Neue"/>
              </a:rPr>
              <a:t>EGATIVE</a:t>
            </a:r>
            <a:endParaRPr sz="1400" b="0" i="0" u="none" strike="noStrike" cap="none" dirty="0">
              <a:solidFill>
                <a:srgbClr val="000000"/>
              </a:solidFill>
              <a:latin typeface="Arial"/>
              <a:ea typeface="Arial"/>
              <a:cs typeface="Arial"/>
              <a:sym typeface="Arial"/>
            </a:endParaRPr>
          </a:p>
        </p:txBody>
      </p:sp>
      <p:sp>
        <p:nvSpPr>
          <p:cNvPr id="308" name="Google Shape;308;p12"/>
          <p:cNvSpPr txBox="1"/>
          <p:nvPr/>
        </p:nvSpPr>
        <p:spPr>
          <a:xfrm>
            <a:off x="561575" y="6616246"/>
            <a:ext cx="35742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FP: Model selects </a:t>
            </a:r>
            <a:r>
              <a:rPr lang="en-US" sz="3100" b="1" i="0" u="none" strike="noStrike" cap="none" dirty="0">
                <a:solidFill>
                  <a:srgbClr val="0076B9"/>
                </a:solidFill>
                <a:latin typeface="Helvetica Neue"/>
                <a:ea typeface="Helvetica Neue"/>
                <a:cs typeface="Helvetica Neue"/>
                <a:sym typeface="Helvetica Neue"/>
              </a:rPr>
              <a:t>positive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D11875"/>
                </a:solidFill>
                <a:latin typeface="Helvetica Neue"/>
                <a:ea typeface="Helvetica Neue"/>
                <a:cs typeface="Helvetica Neue"/>
                <a:sym typeface="Helvetica Neue"/>
              </a:rPr>
              <a:t>negative</a:t>
            </a:r>
            <a:endParaRPr sz="1400" b="0" i="0" u="none" strike="noStrike" cap="none" dirty="0">
              <a:solidFill>
                <a:srgbClr val="D11875"/>
              </a:solidFill>
              <a:latin typeface="Arial"/>
              <a:ea typeface="Arial"/>
              <a:cs typeface="Arial"/>
              <a:sym typeface="Arial"/>
            </a:endParaRPr>
          </a:p>
        </p:txBody>
      </p:sp>
      <p:sp>
        <p:nvSpPr>
          <p:cNvPr id="310" name="Google Shape;310;p12"/>
          <p:cNvSpPr txBox="1"/>
          <p:nvPr/>
        </p:nvSpPr>
        <p:spPr>
          <a:xfrm>
            <a:off x="-202272" y="5508022"/>
            <a:ext cx="5783400" cy="7338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1" i="0" u="none" strike="noStrike" cap="none">
                <a:solidFill>
                  <a:srgbClr val="000000"/>
                </a:solidFill>
                <a:latin typeface="Helvetica Neue"/>
                <a:ea typeface="Helvetica Neue"/>
                <a:cs typeface="Helvetica Neue"/>
                <a:sym typeface="Helvetica Neue"/>
              </a:rPr>
              <a:t>F</a:t>
            </a:r>
            <a:r>
              <a:rPr lang="en-US" sz="4100" b="0" i="0" u="none" strike="noStrike" cap="none">
                <a:solidFill>
                  <a:srgbClr val="000000"/>
                </a:solidFill>
                <a:latin typeface="Helvetica Neue"/>
                <a:ea typeface="Helvetica Neue"/>
                <a:cs typeface="Helvetica Neue"/>
                <a:sym typeface="Helvetica Neue"/>
              </a:rPr>
              <a:t>ALSE </a:t>
            </a:r>
            <a:r>
              <a:rPr lang="en-US" sz="4100" b="1" i="0" u="none" strike="noStrike" cap="none">
                <a:solidFill>
                  <a:srgbClr val="000000"/>
                </a:solidFill>
                <a:latin typeface="Helvetica Neue"/>
                <a:ea typeface="Helvetica Neue"/>
                <a:cs typeface="Helvetica Neue"/>
                <a:sym typeface="Helvetica Neue"/>
              </a:rPr>
              <a:t>P</a:t>
            </a:r>
            <a:r>
              <a:rPr lang="en-US" sz="4100" b="0" i="0" u="none" strike="noStrike" cap="none">
                <a:solidFill>
                  <a:srgbClr val="000000"/>
                </a:solidFill>
                <a:latin typeface="Helvetica Neue"/>
                <a:ea typeface="Helvetica Neue"/>
                <a:cs typeface="Helvetica Neue"/>
                <a:sym typeface="Helvetica Neue"/>
              </a:rPr>
              <a:t>OSITIVE</a:t>
            </a:r>
            <a:endParaRPr sz="1400" b="0" i="0" u="none" strike="noStrike" cap="none">
              <a:solidFill>
                <a:srgbClr val="000000"/>
              </a:solidFill>
              <a:latin typeface="Arial"/>
              <a:ea typeface="Arial"/>
              <a:cs typeface="Arial"/>
              <a:sym typeface="Arial"/>
            </a:endParaRPr>
          </a:p>
        </p:txBody>
      </p:sp>
      <p:sp>
        <p:nvSpPr>
          <p:cNvPr id="311" name="Google Shape;311;p12"/>
          <p:cNvSpPr txBox="1"/>
          <p:nvPr/>
        </p:nvSpPr>
        <p:spPr>
          <a:xfrm>
            <a:off x="20121279" y="3175591"/>
            <a:ext cx="35742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TN: Model selects </a:t>
            </a:r>
            <a:r>
              <a:rPr lang="en-US" sz="3100" b="1" i="0" u="none" strike="noStrike" cap="none" dirty="0">
                <a:solidFill>
                  <a:srgbClr val="D11875"/>
                </a:solidFill>
                <a:latin typeface="Helvetica Neue"/>
                <a:ea typeface="Helvetica Neue"/>
                <a:cs typeface="Helvetica Neue"/>
                <a:sym typeface="Helvetica Neue"/>
              </a:rPr>
              <a:t>negative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D11875"/>
                </a:solidFill>
                <a:latin typeface="Helvetica Neue"/>
                <a:ea typeface="Helvetica Neue"/>
                <a:cs typeface="Helvetica Neue"/>
                <a:sym typeface="Helvetica Neue"/>
              </a:rPr>
              <a:t>negative</a:t>
            </a:r>
            <a:endParaRPr sz="1400" b="0" i="0" u="none" strike="noStrike" cap="none" dirty="0">
              <a:solidFill>
                <a:srgbClr val="D11875"/>
              </a:solidFill>
              <a:latin typeface="Arial"/>
              <a:ea typeface="Arial"/>
              <a:cs typeface="Arial"/>
              <a:sym typeface="Arial"/>
            </a:endParaRPr>
          </a:p>
        </p:txBody>
      </p:sp>
      <p:sp>
        <p:nvSpPr>
          <p:cNvPr id="22" name="Google Shape;260;g28cf5defdc3_0_0">
            <a:extLst>
              <a:ext uri="{FF2B5EF4-FFF2-40B4-BE49-F238E27FC236}">
                <a16:creationId xmlns:a16="http://schemas.microsoft.com/office/drawing/2014/main" id="{2BA0450C-95CB-73AC-B2EA-E1DE6C6A6312}"/>
              </a:ext>
            </a:extLst>
          </p:cNvPr>
          <p:cNvSpPr/>
          <p:nvPr/>
        </p:nvSpPr>
        <p:spPr>
          <a:xfrm>
            <a:off x="17801343" y="5967402"/>
            <a:ext cx="1430100" cy="31695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3" name="Google Shape;263;g28cf5defdc3_0_0">
            <a:extLst>
              <a:ext uri="{FF2B5EF4-FFF2-40B4-BE49-F238E27FC236}">
                <a16:creationId xmlns:a16="http://schemas.microsoft.com/office/drawing/2014/main" id="{16F4CFCB-E118-8CB6-D618-2CD7F54878E7}"/>
              </a:ext>
            </a:extLst>
          </p:cNvPr>
          <p:cNvSpPr/>
          <p:nvPr/>
        </p:nvSpPr>
        <p:spPr>
          <a:xfrm rot="2700000">
            <a:off x="18722173" y="7019785"/>
            <a:ext cx="1064869" cy="1064869"/>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4" name="Google Shape;240;p11">
            <a:extLst>
              <a:ext uri="{FF2B5EF4-FFF2-40B4-BE49-F238E27FC236}">
                <a16:creationId xmlns:a16="http://schemas.microsoft.com/office/drawing/2014/main" id="{FD5C3C85-9B84-1DA9-27E2-3159D2E11E5F}"/>
              </a:ext>
            </a:extLst>
          </p:cNvPr>
          <p:cNvSpPr/>
          <p:nvPr/>
        </p:nvSpPr>
        <p:spPr>
          <a:xfrm rot="2700000">
            <a:off x="18533601" y="2898609"/>
            <a:ext cx="1064863" cy="1064863"/>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5" name="Google Shape;241;p11">
            <a:extLst>
              <a:ext uri="{FF2B5EF4-FFF2-40B4-BE49-F238E27FC236}">
                <a16:creationId xmlns:a16="http://schemas.microsoft.com/office/drawing/2014/main" id="{9F840212-7537-EF5C-C8E3-F589A9925535}"/>
              </a:ext>
            </a:extLst>
          </p:cNvPr>
          <p:cNvSpPr/>
          <p:nvPr/>
        </p:nvSpPr>
        <p:spPr>
          <a:xfrm rot="-8106341">
            <a:off x="4636720" y="6377546"/>
            <a:ext cx="1842067" cy="1842067"/>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6" name="Google Shape;245;p11">
            <a:extLst>
              <a:ext uri="{FF2B5EF4-FFF2-40B4-BE49-F238E27FC236}">
                <a16:creationId xmlns:a16="http://schemas.microsoft.com/office/drawing/2014/main" id="{35D21E0B-8986-5AED-58A6-3A1303117E33}"/>
              </a:ext>
            </a:extLst>
          </p:cNvPr>
          <p:cNvSpPr/>
          <p:nvPr/>
        </p:nvSpPr>
        <p:spPr>
          <a:xfrm rot="10800000">
            <a:off x="17823052" y="1966929"/>
            <a:ext cx="1444500" cy="29169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7" name="Google Shape;246;p11">
            <a:extLst>
              <a:ext uri="{FF2B5EF4-FFF2-40B4-BE49-F238E27FC236}">
                <a16:creationId xmlns:a16="http://schemas.microsoft.com/office/drawing/2014/main" id="{90A45101-85CC-8DF9-6BFD-E3C462ED08F2}"/>
              </a:ext>
            </a:extLst>
          </p:cNvPr>
          <p:cNvSpPr/>
          <p:nvPr/>
        </p:nvSpPr>
        <p:spPr>
          <a:xfrm rot="-8100000">
            <a:off x="17276718" y="2913838"/>
            <a:ext cx="1061050" cy="1061050"/>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6" name="Google Shape;187;p8">
            <a:extLst>
              <a:ext uri="{FF2B5EF4-FFF2-40B4-BE49-F238E27FC236}">
                <a16:creationId xmlns:a16="http://schemas.microsoft.com/office/drawing/2014/main" id="{F364918A-2359-06C6-0D51-1BBFDCEEA310}"/>
              </a:ext>
            </a:extLst>
          </p:cNvPr>
          <p:cNvSpPr/>
          <p:nvPr/>
        </p:nvSpPr>
        <p:spPr>
          <a:xfrm rot="-8106368">
            <a:off x="5842638" y="3137684"/>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8" name="Google Shape;183;p8">
            <a:extLst>
              <a:ext uri="{FF2B5EF4-FFF2-40B4-BE49-F238E27FC236}">
                <a16:creationId xmlns:a16="http://schemas.microsoft.com/office/drawing/2014/main" id="{3AEDA714-6CF7-CF05-BF29-22307C785653}"/>
              </a:ext>
            </a:extLst>
          </p:cNvPr>
          <p:cNvSpPr/>
          <p:nvPr/>
        </p:nvSpPr>
        <p:spPr>
          <a:xfrm>
            <a:off x="9380151" y="2469600"/>
            <a:ext cx="2841000"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39" name="Google Shape;186;p8">
            <a:extLst>
              <a:ext uri="{FF2B5EF4-FFF2-40B4-BE49-F238E27FC236}">
                <a16:creationId xmlns:a16="http://schemas.microsoft.com/office/drawing/2014/main" id="{F0C9BB8C-D20A-436D-FAB9-EA22472B69B4}"/>
              </a:ext>
            </a:extLst>
          </p:cNvPr>
          <p:cNvSpPr/>
          <p:nvPr/>
        </p:nvSpPr>
        <p:spPr>
          <a:xfrm rot="-8106368">
            <a:off x="11191360" y="45962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40" name="Google Shape;184;p8">
            <a:extLst>
              <a:ext uri="{FF2B5EF4-FFF2-40B4-BE49-F238E27FC236}">
                <a16:creationId xmlns:a16="http://schemas.microsoft.com/office/drawing/2014/main" id="{8E312A58-2C89-1E81-0E14-757FF20B0C1A}"/>
              </a:ext>
            </a:extLst>
          </p:cNvPr>
          <p:cNvSpPr/>
          <p:nvPr/>
        </p:nvSpPr>
        <p:spPr>
          <a:xfrm>
            <a:off x="12134828" y="2469600"/>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41" name="Google Shape;181;p8">
            <a:extLst>
              <a:ext uri="{FF2B5EF4-FFF2-40B4-BE49-F238E27FC236}">
                <a16:creationId xmlns:a16="http://schemas.microsoft.com/office/drawing/2014/main" id="{604AF54D-FCCD-234C-7891-15E93D017D68}"/>
              </a:ext>
            </a:extLst>
          </p:cNvPr>
          <p:cNvSpPr txBox="1"/>
          <p:nvPr/>
        </p:nvSpPr>
        <p:spPr>
          <a:xfrm>
            <a:off x="10563593" y="9121621"/>
            <a:ext cx="3256800" cy="573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42" name="Google Shape;185;p8">
            <a:extLst>
              <a:ext uri="{FF2B5EF4-FFF2-40B4-BE49-F238E27FC236}">
                <a16:creationId xmlns:a16="http://schemas.microsoft.com/office/drawing/2014/main" id="{B6393594-FD49-B1C5-C793-05CA9E65390E}"/>
              </a:ext>
            </a:extLst>
          </p:cNvPr>
          <p:cNvSpPr/>
          <p:nvPr/>
        </p:nvSpPr>
        <p:spPr>
          <a:xfrm rot="-8106342">
            <a:off x="11186417" y="45924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13"/>
          <p:cNvSpPr/>
          <p:nvPr/>
        </p:nvSpPr>
        <p:spPr>
          <a:xfrm rot="-8106341">
            <a:off x="17228067" y="7017125"/>
            <a:ext cx="1064864" cy="1064864"/>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19" name="Google Shape;319;p13"/>
          <p:cNvSpPr/>
          <p:nvPr/>
        </p:nvSpPr>
        <p:spPr>
          <a:xfrm rot="2700000">
            <a:off x="18746251" y="2898609"/>
            <a:ext cx="1064863" cy="1064863"/>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0" name="Google Shape;320;p13"/>
          <p:cNvSpPr txBox="1"/>
          <p:nvPr/>
        </p:nvSpPr>
        <p:spPr>
          <a:xfrm>
            <a:off x="3432924" y="6284800"/>
            <a:ext cx="2795700" cy="7338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1" i="0" u="none" strike="noStrike" cap="none">
                <a:solidFill>
                  <a:srgbClr val="000000"/>
                </a:solidFill>
                <a:latin typeface="Helvetica Neue"/>
                <a:ea typeface="Helvetica Neue"/>
                <a:cs typeface="Helvetica Neue"/>
                <a:sym typeface="Helvetica Neue"/>
              </a:rPr>
              <a:t>Accuracy</a:t>
            </a:r>
            <a:endParaRPr sz="1400" b="0" i="0" u="none" strike="noStrike" cap="none">
              <a:solidFill>
                <a:srgbClr val="000000"/>
              </a:solidFill>
              <a:latin typeface="Arial"/>
              <a:ea typeface="Arial"/>
              <a:cs typeface="Arial"/>
              <a:sym typeface="Arial"/>
            </a:endParaRPr>
          </a:p>
        </p:txBody>
      </p:sp>
      <p:cxnSp>
        <p:nvCxnSpPr>
          <p:cNvPr id="321" name="Google Shape;321;p13"/>
          <p:cNvCxnSpPr/>
          <p:nvPr/>
        </p:nvCxnSpPr>
        <p:spPr>
          <a:xfrm>
            <a:off x="9969520" y="7043023"/>
            <a:ext cx="4299582" cy="1"/>
          </a:xfrm>
          <a:prstGeom prst="straightConnector1">
            <a:avLst/>
          </a:prstGeom>
          <a:noFill/>
          <a:ln w="50800" cap="flat" cmpd="sng">
            <a:solidFill>
              <a:srgbClr val="000000"/>
            </a:solidFill>
            <a:prstDash val="solid"/>
            <a:miter lim="400000"/>
            <a:headEnd type="none" w="sm" len="sm"/>
            <a:tailEnd type="none" w="sm" len="sm"/>
          </a:ln>
        </p:spPr>
      </p:cxnSp>
      <p:sp>
        <p:nvSpPr>
          <p:cNvPr id="322" name="Google Shape;322;p13"/>
          <p:cNvSpPr txBox="1"/>
          <p:nvPr/>
        </p:nvSpPr>
        <p:spPr>
          <a:xfrm>
            <a:off x="17823525" y="11223175"/>
            <a:ext cx="3005400" cy="6876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800"/>
              <a:buFont typeface="Helvetica Neue"/>
              <a:buNone/>
            </a:pPr>
            <a:r>
              <a:rPr lang="en-US" sz="3800" b="0" i="0" u="none" strike="noStrike" cap="none">
                <a:solidFill>
                  <a:srgbClr val="000000"/>
                </a:solidFill>
                <a:latin typeface="Helvetica Neue"/>
                <a:ea typeface="Helvetica Neue"/>
                <a:cs typeface="Helvetica Neue"/>
                <a:sym typeface="Helvetica Neue"/>
              </a:rPr>
              <a:t>“Everything”</a:t>
            </a:r>
            <a:endParaRPr sz="1400" b="0" i="0" u="none" strike="noStrike" cap="none">
              <a:solidFill>
                <a:srgbClr val="000000"/>
              </a:solidFill>
              <a:latin typeface="Arial"/>
              <a:ea typeface="Arial"/>
              <a:cs typeface="Arial"/>
              <a:sym typeface="Arial"/>
            </a:endParaRPr>
          </a:p>
        </p:txBody>
      </p:sp>
      <p:sp>
        <p:nvSpPr>
          <p:cNvPr id="323" name="Google Shape;323;p13"/>
          <p:cNvSpPr txBox="1"/>
          <p:nvPr/>
        </p:nvSpPr>
        <p:spPr>
          <a:xfrm>
            <a:off x="15863270" y="2030522"/>
            <a:ext cx="7176900" cy="302647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None/>
            </a:pPr>
            <a:r>
              <a:rPr lang="en-US" sz="3800" b="0" i="0" u="none" strike="noStrike" cap="none" dirty="0">
                <a:solidFill>
                  <a:schemeClr val="accent2">
                    <a:lumMod val="75000"/>
                  </a:schemeClr>
                </a:solidFill>
                <a:latin typeface="Helvetica Neue"/>
                <a:ea typeface="Helvetica Neue"/>
                <a:cs typeface="Helvetica Neue"/>
                <a:sym typeface="Helvetica Neue"/>
              </a:rPr>
              <a:t>True Positive</a:t>
            </a:r>
            <a:endParaRPr sz="1400" b="0" i="0" u="none" strike="noStrike" cap="none" dirty="0">
              <a:solidFill>
                <a:schemeClr val="accent2">
                  <a:lumMod val="75000"/>
                </a:schemeClr>
              </a:solidFill>
              <a:sym typeface="Arial"/>
            </a:endParaRPr>
          </a:p>
          <a:p>
            <a:pPr marL="0" marR="0" lvl="0" indent="0" algn="ctr" rtl="0">
              <a:lnSpc>
                <a:spcPct val="100000"/>
              </a:lnSpc>
              <a:spcBef>
                <a:spcPts val="0"/>
              </a:spcBef>
              <a:spcAft>
                <a:spcPts val="0"/>
              </a:spcAft>
              <a:buClr>
                <a:srgbClr val="000000"/>
              </a:buClr>
              <a:buSzPts val="3800"/>
              <a:buFont typeface="Helvetica Neue"/>
              <a:buNone/>
            </a:pPr>
            <a:endParaRPr sz="3800" b="0" i="0" u="none" strike="noStrike" cap="none" dirty="0">
              <a:solidFill>
                <a:srgbClr val="000000"/>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rgbClr val="000000"/>
              </a:buClr>
              <a:buSzPts val="3800"/>
              <a:buFont typeface="Helvetica Neue"/>
              <a:buNone/>
            </a:pPr>
            <a:r>
              <a:rPr lang="en-US" sz="3800" b="0" i="1" u="none" strike="noStrike" cap="none" dirty="0">
                <a:solidFill>
                  <a:srgbClr val="000000"/>
                </a:solidFill>
                <a:latin typeface="Helvetica Neue"/>
                <a:ea typeface="Helvetica Neue"/>
                <a:cs typeface="Helvetica Neue"/>
                <a:sym typeface="Helvetica Neue"/>
              </a:rPr>
              <a:t>and </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3800"/>
              <a:buFont typeface="Helvetica Neue"/>
              <a:buNone/>
            </a:pPr>
            <a:endParaRPr sz="3800" b="0" i="1" u="none" strike="noStrike" cap="none" dirty="0">
              <a:solidFill>
                <a:srgbClr val="000000"/>
              </a:solidFill>
              <a:latin typeface="Helvetica Neue"/>
              <a:ea typeface="Helvetica Neue"/>
              <a:cs typeface="Helvetica Neue"/>
              <a:sym typeface="Helvetica Neue"/>
            </a:endParaRPr>
          </a:p>
          <a:p>
            <a:pPr marL="0" marR="0" lvl="0" indent="0" algn="ctr" rtl="0">
              <a:lnSpc>
                <a:spcPct val="100000"/>
              </a:lnSpc>
              <a:spcBef>
                <a:spcPts val="0"/>
              </a:spcBef>
              <a:spcAft>
                <a:spcPts val="0"/>
              </a:spcAft>
              <a:buNone/>
            </a:pPr>
            <a:r>
              <a:rPr lang="en-US" sz="3800" b="0" i="0" u="none" strike="noStrike" cap="none" dirty="0">
                <a:solidFill>
                  <a:srgbClr val="FF0000"/>
                </a:solidFill>
                <a:latin typeface="Helvetica Neue"/>
                <a:ea typeface="Helvetica Neue"/>
                <a:cs typeface="Helvetica Neue"/>
                <a:sym typeface="Helvetica Neue"/>
              </a:rPr>
              <a:t>True Negative</a:t>
            </a:r>
            <a:endParaRPr lang="en-US" dirty="0">
              <a:solidFill>
                <a:srgbClr val="FF0000"/>
              </a:solidFill>
              <a:ea typeface="Helvetica Neue"/>
            </a:endParaRPr>
          </a:p>
        </p:txBody>
      </p:sp>
      <p:sp>
        <p:nvSpPr>
          <p:cNvPr id="324" name="Google Shape;324;p13"/>
          <p:cNvSpPr txBox="1"/>
          <p:nvPr/>
        </p:nvSpPr>
        <p:spPr>
          <a:xfrm>
            <a:off x="2014050" y="7082250"/>
            <a:ext cx="5704500" cy="19959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Overall ability of model</a:t>
            </a:r>
            <a:endParaRPr sz="4100" b="0" i="0" u="none" strike="noStrike" cap="none">
              <a:solidFill>
                <a:srgbClr val="000000"/>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rgbClr val="000000"/>
              </a:buClr>
              <a:buSzPts val="4100"/>
              <a:buFont typeface="Helvetica Neue"/>
              <a:buNone/>
            </a:pPr>
            <a:r>
              <a:rPr lang="en-US" sz="4100">
                <a:latin typeface="Helvetica Neue"/>
                <a:ea typeface="Helvetica Neue"/>
                <a:cs typeface="Helvetica Neue"/>
                <a:sym typeface="Helvetica Neue"/>
              </a:rPr>
              <a:t>to detect true positives/negatives</a:t>
            </a:r>
            <a:endParaRPr sz="4100">
              <a:latin typeface="Helvetica Neue"/>
              <a:ea typeface="Helvetica Neue"/>
              <a:cs typeface="Helvetica Neue"/>
              <a:sym typeface="Helvetica Neue"/>
            </a:endParaRPr>
          </a:p>
        </p:txBody>
      </p:sp>
      <p:sp>
        <p:nvSpPr>
          <p:cNvPr id="325" name="Google Shape;325;p13"/>
          <p:cNvSpPr txBox="1">
            <a:spLocks noGrp="1"/>
          </p:cNvSpPr>
          <p:nvPr>
            <p:ph type="sldNum" idx="12"/>
          </p:nvPr>
        </p:nvSpPr>
        <p:spPr>
          <a:xfrm rot="10800000">
            <a:off x="13525864" y="8351126"/>
            <a:ext cx="3684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15</a:t>
            </a:fld>
            <a:endParaRPr/>
          </a:p>
        </p:txBody>
      </p:sp>
      <p:sp>
        <p:nvSpPr>
          <p:cNvPr id="330" name="Google Shape;330;p13"/>
          <p:cNvSpPr/>
          <p:nvPr/>
        </p:nvSpPr>
        <p:spPr>
          <a:xfrm rot="-8100000">
            <a:off x="11489956" y="2626519"/>
            <a:ext cx="1834501" cy="1834501"/>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31" name="Google Shape;331;p13"/>
          <p:cNvSpPr/>
          <p:nvPr/>
        </p:nvSpPr>
        <p:spPr>
          <a:xfrm rot="10800000">
            <a:off x="12433457" y="561000"/>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332" name="Google Shape;332;p13"/>
          <p:cNvSpPr/>
          <p:nvPr/>
        </p:nvSpPr>
        <p:spPr>
          <a:xfrm rot="-8106342">
            <a:off x="11486171" y="2622704"/>
            <a:ext cx="1842103" cy="1842103"/>
          </a:xfrm>
          <a:custGeom>
            <a:avLst/>
            <a:gdLst/>
            <a:ahLst/>
            <a:cxnLst/>
            <a:rect l="l" t="t" r="r" b="b"/>
            <a:pathLst>
              <a:path w="21600" h="21600" extrusionOk="0">
                <a:moveTo>
                  <a:pt x="0" y="0"/>
                </a:moveTo>
                <a:lnTo>
                  <a:pt x="0" y="21600"/>
                </a:lnTo>
                <a:lnTo>
                  <a:pt x="21600" y="21600"/>
                </a:lnTo>
                <a:close/>
              </a:path>
            </a:pathLst>
          </a:custGeom>
          <a:solidFill>
            <a:schemeClr val="lt1"/>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 name="Google Shape;183;p8">
            <a:extLst>
              <a:ext uri="{FF2B5EF4-FFF2-40B4-BE49-F238E27FC236}">
                <a16:creationId xmlns:a16="http://schemas.microsoft.com/office/drawing/2014/main" id="{898C68D8-77AC-376D-1EB9-B7E95108B195}"/>
              </a:ext>
            </a:extLst>
          </p:cNvPr>
          <p:cNvSpPr/>
          <p:nvPr/>
        </p:nvSpPr>
        <p:spPr>
          <a:xfrm>
            <a:off x="9630244" y="7419000"/>
            <a:ext cx="2841000"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3" name="Google Shape;186;p8">
            <a:extLst>
              <a:ext uri="{FF2B5EF4-FFF2-40B4-BE49-F238E27FC236}">
                <a16:creationId xmlns:a16="http://schemas.microsoft.com/office/drawing/2014/main" id="{E468D7A2-0C8A-4E0D-6ABE-63D3EEBA6198}"/>
              </a:ext>
            </a:extLst>
          </p:cNvPr>
          <p:cNvSpPr/>
          <p:nvPr/>
        </p:nvSpPr>
        <p:spPr>
          <a:xfrm rot="-8106368">
            <a:off x="11441453" y="95456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4" name="Google Shape;184;p8">
            <a:extLst>
              <a:ext uri="{FF2B5EF4-FFF2-40B4-BE49-F238E27FC236}">
                <a16:creationId xmlns:a16="http://schemas.microsoft.com/office/drawing/2014/main" id="{431E14AD-0CE2-1961-8F57-75CB7A1D76CF}"/>
              </a:ext>
            </a:extLst>
          </p:cNvPr>
          <p:cNvSpPr/>
          <p:nvPr/>
        </p:nvSpPr>
        <p:spPr>
          <a:xfrm>
            <a:off x="12384921" y="7419000"/>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6" name="Google Shape;185;p8">
            <a:extLst>
              <a:ext uri="{FF2B5EF4-FFF2-40B4-BE49-F238E27FC236}">
                <a16:creationId xmlns:a16="http://schemas.microsoft.com/office/drawing/2014/main" id="{C88191AF-C373-E1BB-749F-0B3C0BC1538E}"/>
              </a:ext>
            </a:extLst>
          </p:cNvPr>
          <p:cNvSpPr/>
          <p:nvPr/>
        </p:nvSpPr>
        <p:spPr>
          <a:xfrm rot="-8106342">
            <a:off x="11436510" y="95418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6"/>
          <p:cNvSpPr txBox="1">
            <a:spLocks noGrp="1"/>
          </p:cNvSpPr>
          <p:nvPr>
            <p:ph type="sldNum" idx="12"/>
          </p:nvPr>
        </p:nvSpPr>
        <p:spPr>
          <a:xfrm>
            <a:off x="11950597" y="13076006"/>
            <a:ext cx="617087" cy="379591"/>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16</a:t>
            </a:fld>
            <a:endParaRPr/>
          </a:p>
        </p:txBody>
      </p:sp>
      <p:sp>
        <p:nvSpPr>
          <p:cNvPr id="338" name="Google Shape;338;p6"/>
          <p:cNvSpPr txBox="1"/>
          <p:nvPr/>
        </p:nvSpPr>
        <p:spPr>
          <a:xfrm>
            <a:off x="2855376" y="11616350"/>
            <a:ext cx="24033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Accuracy</a:t>
            </a:r>
            <a:endParaRPr sz="1400" b="0" i="0" u="none" strike="noStrike" cap="none">
              <a:solidFill>
                <a:srgbClr val="000000"/>
              </a:solidFill>
              <a:latin typeface="Arial"/>
              <a:ea typeface="Arial"/>
              <a:cs typeface="Arial"/>
              <a:sym typeface="Arial"/>
            </a:endParaRPr>
          </a:p>
        </p:txBody>
      </p:sp>
      <p:sp>
        <p:nvSpPr>
          <p:cNvPr id="339" name="Google Shape;339;p6"/>
          <p:cNvSpPr txBox="1"/>
          <p:nvPr/>
        </p:nvSpPr>
        <p:spPr>
          <a:xfrm>
            <a:off x="1631650" y="12438100"/>
            <a:ext cx="5638200" cy="7338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Overall ability of model</a:t>
            </a:r>
            <a:endParaRPr sz="1400" b="0" i="0" u="none" strike="noStrike" cap="none">
              <a:solidFill>
                <a:srgbClr val="000000"/>
              </a:solidFill>
              <a:latin typeface="Arial"/>
              <a:ea typeface="Arial"/>
              <a:cs typeface="Arial"/>
              <a:sym typeface="Arial"/>
            </a:endParaRPr>
          </a:p>
        </p:txBody>
      </p:sp>
      <p:sp>
        <p:nvSpPr>
          <p:cNvPr id="2" name="Google Shape;301;p12">
            <a:extLst>
              <a:ext uri="{FF2B5EF4-FFF2-40B4-BE49-F238E27FC236}">
                <a16:creationId xmlns:a16="http://schemas.microsoft.com/office/drawing/2014/main" id="{9A3997DE-178F-5EF7-C3CB-116030E72CE1}"/>
              </a:ext>
            </a:extLst>
          </p:cNvPr>
          <p:cNvSpPr txBox="1"/>
          <p:nvPr/>
        </p:nvSpPr>
        <p:spPr>
          <a:xfrm>
            <a:off x="891364" y="2998071"/>
            <a:ext cx="36969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TP: Model selects </a:t>
            </a:r>
            <a:r>
              <a:rPr lang="en-US" sz="3100" b="1" i="0" u="none" strike="noStrike" cap="none" dirty="0">
                <a:solidFill>
                  <a:srgbClr val="0076B9"/>
                </a:solidFill>
                <a:latin typeface="Helvetica Neue"/>
                <a:ea typeface="Helvetica Neue"/>
                <a:cs typeface="Helvetica Neue"/>
                <a:sym typeface="Helvetica Neue"/>
              </a:rPr>
              <a:t>positive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0076B9"/>
                </a:solidFill>
                <a:latin typeface="Helvetica Neue"/>
                <a:ea typeface="Helvetica Neue"/>
                <a:cs typeface="Helvetica Neue"/>
                <a:sym typeface="Helvetica Neue"/>
              </a:rPr>
              <a:t>positive</a:t>
            </a:r>
            <a:endParaRPr sz="1400" b="0" i="0" u="none" strike="noStrike" cap="none" dirty="0">
              <a:solidFill>
                <a:srgbClr val="0076B9"/>
              </a:solidFill>
              <a:latin typeface="Arial"/>
              <a:ea typeface="Arial"/>
              <a:cs typeface="Arial"/>
              <a:sym typeface="Arial"/>
            </a:endParaRPr>
          </a:p>
        </p:txBody>
      </p:sp>
      <p:sp>
        <p:nvSpPr>
          <p:cNvPr id="3" name="Google Shape;303;p12">
            <a:extLst>
              <a:ext uri="{FF2B5EF4-FFF2-40B4-BE49-F238E27FC236}">
                <a16:creationId xmlns:a16="http://schemas.microsoft.com/office/drawing/2014/main" id="{4CCCE7F0-3171-0BC6-FEBD-D19311810D97}"/>
              </a:ext>
            </a:extLst>
          </p:cNvPr>
          <p:cNvSpPr txBox="1"/>
          <p:nvPr/>
        </p:nvSpPr>
        <p:spPr>
          <a:xfrm>
            <a:off x="19882885" y="7062292"/>
            <a:ext cx="36969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FN: Model selects </a:t>
            </a:r>
            <a:r>
              <a:rPr lang="en-US" sz="3100" b="1" i="0" u="none" strike="noStrike" cap="none" dirty="0">
                <a:solidFill>
                  <a:srgbClr val="D11875"/>
                </a:solidFill>
                <a:latin typeface="Helvetica Neue"/>
                <a:ea typeface="Helvetica Neue"/>
                <a:cs typeface="Helvetica Neue"/>
                <a:sym typeface="Helvetica Neue"/>
              </a:rPr>
              <a:t>negative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0076B9"/>
                </a:solidFill>
                <a:latin typeface="Helvetica Neue"/>
                <a:ea typeface="Helvetica Neue"/>
                <a:cs typeface="Helvetica Neue"/>
                <a:sym typeface="Helvetica Neue"/>
              </a:rPr>
              <a:t>positive</a:t>
            </a:r>
            <a:endParaRPr sz="1400" b="0" i="0" u="none" strike="noStrike" cap="none" dirty="0">
              <a:solidFill>
                <a:srgbClr val="0076B9"/>
              </a:solidFill>
              <a:latin typeface="Arial"/>
              <a:ea typeface="Arial"/>
              <a:cs typeface="Arial"/>
              <a:sym typeface="Arial"/>
            </a:endParaRPr>
          </a:p>
        </p:txBody>
      </p:sp>
      <p:sp>
        <p:nvSpPr>
          <p:cNvPr id="7" name="Google Shape;308;p12">
            <a:extLst>
              <a:ext uri="{FF2B5EF4-FFF2-40B4-BE49-F238E27FC236}">
                <a16:creationId xmlns:a16="http://schemas.microsoft.com/office/drawing/2014/main" id="{5698E42F-6687-96C2-CF0F-5815B1E69688}"/>
              </a:ext>
            </a:extLst>
          </p:cNvPr>
          <p:cNvSpPr txBox="1"/>
          <p:nvPr/>
        </p:nvSpPr>
        <p:spPr>
          <a:xfrm>
            <a:off x="561575" y="6616246"/>
            <a:ext cx="35742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FP: Model selects </a:t>
            </a:r>
            <a:r>
              <a:rPr lang="en-US" sz="3100" b="1" i="0" u="none" strike="noStrike" cap="none" dirty="0">
                <a:solidFill>
                  <a:srgbClr val="0076B9"/>
                </a:solidFill>
                <a:latin typeface="Helvetica Neue"/>
                <a:ea typeface="Helvetica Neue"/>
                <a:cs typeface="Helvetica Neue"/>
                <a:sym typeface="Helvetica Neue"/>
              </a:rPr>
              <a:t>positive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D11875"/>
                </a:solidFill>
                <a:latin typeface="Helvetica Neue"/>
                <a:ea typeface="Helvetica Neue"/>
                <a:cs typeface="Helvetica Neue"/>
                <a:sym typeface="Helvetica Neue"/>
              </a:rPr>
              <a:t>negative</a:t>
            </a:r>
            <a:endParaRPr sz="1400" b="0" i="0" u="none" strike="noStrike" cap="none" dirty="0">
              <a:solidFill>
                <a:srgbClr val="D11875"/>
              </a:solidFill>
              <a:latin typeface="Arial"/>
              <a:ea typeface="Arial"/>
              <a:cs typeface="Arial"/>
              <a:sym typeface="Arial"/>
            </a:endParaRPr>
          </a:p>
        </p:txBody>
      </p:sp>
      <p:sp>
        <p:nvSpPr>
          <p:cNvPr id="9" name="Google Shape;311;p12">
            <a:extLst>
              <a:ext uri="{FF2B5EF4-FFF2-40B4-BE49-F238E27FC236}">
                <a16:creationId xmlns:a16="http://schemas.microsoft.com/office/drawing/2014/main" id="{60AA2E4A-486B-F130-ADD4-54EE264DEF78}"/>
              </a:ext>
            </a:extLst>
          </p:cNvPr>
          <p:cNvSpPr txBox="1"/>
          <p:nvPr/>
        </p:nvSpPr>
        <p:spPr>
          <a:xfrm>
            <a:off x="20121279" y="3175591"/>
            <a:ext cx="35742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TN: Model selects </a:t>
            </a:r>
            <a:r>
              <a:rPr lang="en-US" sz="3100" b="1" i="0" u="none" strike="noStrike" cap="none" dirty="0">
                <a:solidFill>
                  <a:srgbClr val="D11875"/>
                </a:solidFill>
                <a:latin typeface="Helvetica Neue"/>
                <a:ea typeface="Helvetica Neue"/>
                <a:cs typeface="Helvetica Neue"/>
                <a:sym typeface="Helvetica Neue"/>
              </a:rPr>
              <a:t>negative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D11875"/>
                </a:solidFill>
                <a:latin typeface="Helvetica Neue"/>
                <a:ea typeface="Helvetica Neue"/>
                <a:cs typeface="Helvetica Neue"/>
                <a:sym typeface="Helvetica Neue"/>
              </a:rPr>
              <a:t>negative</a:t>
            </a:r>
            <a:endParaRPr sz="1400" b="0" i="0" u="none" strike="noStrike" cap="none" dirty="0">
              <a:solidFill>
                <a:srgbClr val="D11875"/>
              </a:solidFill>
              <a:latin typeface="Arial"/>
              <a:ea typeface="Arial"/>
              <a:cs typeface="Arial"/>
              <a:sym typeface="Arial"/>
            </a:endParaRPr>
          </a:p>
        </p:txBody>
      </p:sp>
      <p:sp>
        <p:nvSpPr>
          <p:cNvPr id="10" name="Google Shape;260;g28cf5defdc3_0_0">
            <a:extLst>
              <a:ext uri="{FF2B5EF4-FFF2-40B4-BE49-F238E27FC236}">
                <a16:creationId xmlns:a16="http://schemas.microsoft.com/office/drawing/2014/main" id="{3B4754AA-C9A9-8E29-188F-6DFB158E8BC6}"/>
              </a:ext>
            </a:extLst>
          </p:cNvPr>
          <p:cNvSpPr/>
          <p:nvPr/>
        </p:nvSpPr>
        <p:spPr>
          <a:xfrm>
            <a:off x="17801343" y="5967402"/>
            <a:ext cx="1430100" cy="31695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11" name="Google Shape;263;g28cf5defdc3_0_0">
            <a:extLst>
              <a:ext uri="{FF2B5EF4-FFF2-40B4-BE49-F238E27FC236}">
                <a16:creationId xmlns:a16="http://schemas.microsoft.com/office/drawing/2014/main" id="{6AEC8C21-3C1B-0EEA-1FC2-D5D655A7B5C6}"/>
              </a:ext>
            </a:extLst>
          </p:cNvPr>
          <p:cNvSpPr/>
          <p:nvPr/>
        </p:nvSpPr>
        <p:spPr>
          <a:xfrm rot="2700000">
            <a:off x="18722173" y="7019785"/>
            <a:ext cx="1064869" cy="1064869"/>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2" name="Google Shape;240;p11">
            <a:extLst>
              <a:ext uri="{FF2B5EF4-FFF2-40B4-BE49-F238E27FC236}">
                <a16:creationId xmlns:a16="http://schemas.microsoft.com/office/drawing/2014/main" id="{577480BA-B6C5-F0A9-FA23-0E9BB4D3A164}"/>
              </a:ext>
            </a:extLst>
          </p:cNvPr>
          <p:cNvSpPr/>
          <p:nvPr/>
        </p:nvSpPr>
        <p:spPr>
          <a:xfrm rot="2700000">
            <a:off x="18533601" y="2898609"/>
            <a:ext cx="1064863" cy="1064863"/>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 name="Google Shape;241;p11">
            <a:extLst>
              <a:ext uri="{FF2B5EF4-FFF2-40B4-BE49-F238E27FC236}">
                <a16:creationId xmlns:a16="http://schemas.microsoft.com/office/drawing/2014/main" id="{5C055F3C-D4E5-D987-D185-03FA88372B62}"/>
              </a:ext>
            </a:extLst>
          </p:cNvPr>
          <p:cNvSpPr/>
          <p:nvPr/>
        </p:nvSpPr>
        <p:spPr>
          <a:xfrm rot="-8106341">
            <a:off x="4636720" y="6377546"/>
            <a:ext cx="1842067" cy="1842067"/>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 name="Google Shape;245;p11">
            <a:extLst>
              <a:ext uri="{FF2B5EF4-FFF2-40B4-BE49-F238E27FC236}">
                <a16:creationId xmlns:a16="http://schemas.microsoft.com/office/drawing/2014/main" id="{434B5DF8-AE79-9AE9-2A1D-7D10452CB9C4}"/>
              </a:ext>
            </a:extLst>
          </p:cNvPr>
          <p:cNvSpPr/>
          <p:nvPr/>
        </p:nvSpPr>
        <p:spPr>
          <a:xfrm rot="10800000">
            <a:off x="17823052" y="1966929"/>
            <a:ext cx="1444500" cy="29169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15" name="Google Shape;246;p11">
            <a:extLst>
              <a:ext uri="{FF2B5EF4-FFF2-40B4-BE49-F238E27FC236}">
                <a16:creationId xmlns:a16="http://schemas.microsoft.com/office/drawing/2014/main" id="{033174E9-8F8C-8F60-17EB-5479E1F3F9CD}"/>
              </a:ext>
            </a:extLst>
          </p:cNvPr>
          <p:cNvSpPr/>
          <p:nvPr/>
        </p:nvSpPr>
        <p:spPr>
          <a:xfrm rot="-8100000">
            <a:off x="17276718" y="2913838"/>
            <a:ext cx="1061050" cy="1061050"/>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4" name="Google Shape;187;p8">
            <a:extLst>
              <a:ext uri="{FF2B5EF4-FFF2-40B4-BE49-F238E27FC236}">
                <a16:creationId xmlns:a16="http://schemas.microsoft.com/office/drawing/2014/main" id="{81A8F184-7A87-B815-E584-693BE426FB76}"/>
              </a:ext>
            </a:extLst>
          </p:cNvPr>
          <p:cNvSpPr/>
          <p:nvPr/>
        </p:nvSpPr>
        <p:spPr>
          <a:xfrm rot="-8106368">
            <a:off x="5842638" y="3137684"/>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1" name="Google Shape;183;p8">
            <a:extLst>
              <a:ext uri="{FF2B5EF4-FFF2-40B4-BE49-F238E27FC236}">
                <a16:creationId xmlns:a16="http://schemas.microsoft.com/office/drawing/2014/main" id="{FEB326E0-25C8-C589-64D7-982D81867EE0}"/>
              </a:ext>
            </a:extLst>
          </p:cNvPr>
          <p:cNvSpPr/>
          <p:nvPr/>
        </p:nvSpPr>
        <p:spPr>
          <a:xfrm>
            <a:off x="9380151" y="2469600"/>
            <a:ext cx="2841000"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32" name="Google Shape;186;p8">
            <a:extLst>
              <a:ext uri="{FF2B5EF4-FFF2-40B4-BE49-F238E27FC236}">
                <a16:creationId xmlns:a16="http://schemas.microsoft.com/office/drawing/2014/main" id="{E814A9D2-4E4B-7119-0108-7009459A5E75}"/>
              </a:ext>
            </a:extLst>
          </p:cNvPr>
          <p:cNvSpPr/>
          <p:nvPr/>
        </p:nvSpPr>
        <p:spPr>
          <a:xfrm rot="-8106368">
            <a:off x="11191360" y="45962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3" name="Google Shape;184;p8">
            <a:extLst>
              <a:ext uri="{FF2B5EF4-FFF2-40B4-BE49-F238E27FC236}">
                <a16:creationId xmlns:a16="http://schemas.microsoft.com/office/drawing/2014/main" id="{72919AB6-E317-C1AF-011F-280128EF36B1}"/>
              </a:ext>
            </a:extLst>
          </p:cNvPr>
          <p:cNvSpPr/>
          <p:nvPr/>
        </p:nvSpPr>
        <p:spPr>
          <a:xfrm>
            <a:off x="12134828" y="2469600"/>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34" name="Google Shape;181;p8">
            <a:extLst>
              <a:ext uri="{FF2B5EF4-FFF2-40B4-BE49-F238E27FC236}">
                <a16:creationId xmlns:a16="http://schemas.microsoft.com/office/drawing/2014/main" id="{B0563CE2-7508-92A3-BB4D-50A19B291A01}"/>
              </a:ext>
            </a:extLst>
          </p:cNvPr>
          <p:cNvSpPr txBox="1"/>
          <p:nvPr/>
        </p:nvSpPr>
        <p:spPr>
          <a:xfrm>
            <a:off x="10563593" y="9121621"/>
            <a:ext cx="3256800" cy="573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35" name="Google Shape;185;p8">
            <a:extLst>
              <a:ext uri="{FF2B5EF4-FFF2-40B4-BE49-F238E27FC236}">
                <a16:creationId xmlns:a16="http://schemas.microsoft.com/office/drawing/2014/main" id="{CFED2050-5ADA-D0E7-451F-1789867FD5D5}"/>
              </a:ext>
            </a:extLst>
          </p:cNvPr>
          <p:cNvSpPr/>
          <p:nvPr/>
        </p:nvSpPr>
        <p:spPr>
          <a:xfrm rot="-8106342">
            <a:off x="11186417" y="45924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15"/>
          <p:cNvSpPr txBox="1"/>
          <p:nvPr/>
        </p:nvSpPr>
        <p:spPr>
          <a:xfrm>
            <a:off x="2294500" y="6540600"/>
            <a:ext cx="23406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Precision</a:t>
            </a:r>
            <a:endParaRPr sz="1400" b="0" i="0" u="none" strike="noStrike" cap="none">
              <a:solidFill>
                <a:srgbClr val="000000"/>
              </a:solidFill>
              <a:latin typeface="Arial"/>
              <a:ea typeface="Arial"/>
              <a:cs typeface="Arial"/>
              <a:sym typeface="Arial"/>
            </a:endParaRPr>
          </a:p>
        </p:txBody>
      </p:sp>
      <p:cxnSp>
        <p:nvCxnSpPr>
          <p:cNvPr id="364" name="Google Shape;364;p15"/>
          <p:cNvCxnSpPr/>
          <p:nvPr/>
        </p:nvCxnSpPr>
        <p:spPr>
          <a:xfrm>
            <a:off x="10855973" y="6351615"/>
            <a:ext cx="4299582" cy="1"/>
          </a:xfrm>
          <a:prstGeom prst="straightConnector1">
            <a:avLst/>
          </a:prstGeom>
          <a:noFill/>
          <a:ln w="50800" cap="flat" cmpd="sng">
            <a:solidFill>
              <a:srgbClr val="000000"/>
            </a:solidFill>
            <a:prstDash val="solid"/>
            <a:miter lim="400000"/>
            <a:headEnd type="none" w="sm" len="sm"/>
            <a:tailEnd type="none" w="sm" len="sm"/>
          </a:ln>
        </p:spPr>
      </p:cxnSp>
      <p:sp>
        <p:nvSpPr>
          <p:cNvPr id="365" name="Google Shape;365;p15"/>
          <p:cNvSpPr txBox="1"/>
          <p:nvPr/>
        </p:nvSpPr>
        <p:spPr>
          <a:xfrm>
            <a:off x="16263333" y="8286250"/>
            <a:ext cx="4783800" cy="687368"/>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None/>
            </a:pPr>
            <a:r>
              <a:rPr lang="en-US" sz="3800" b="0" i="0" u="none" strike="noStrike" cap="none" dirty="0">
                <a:solidFill>
                  <a:srgbClr val="000000"/>
                </a:solidFill>
                <a:latin typeface="Helvetica Neue"/>
                <a:ea typeface="Helvetica Neue"/>
                <a:cs typeface="Helvetica Neue"/>
                <a:sym typeface="Helvetica Neue"/>
              </a:rPr>
              <a:t>Selected </a:t>
            </a:r>
            <a:r>
              <a:rPr lang="en-US" sz="3800" b="0" i="0" u="none" strike="noStrike" cap="none" dirty="0">
                <a:solidFill>
                  <a:schemeClr val="accent2">
                    <a:lumMod val="75000"/>
                  </a:schemeClr>
                </a:solidFill>
                <a:latin typeface="Helvetica Neue"/>
                <a:ea typeface="Helvetica Neue"/>
                <a:cs typeface="Helvetica Neue"/>
                <a:sym typeface="Helvetica Neue"/>
              </a:rPr>
              <a:t>Positive</a:t>
            </a:r>
            <a:endParaRPr sz="1400" b="0" i="0" u="none" strike="noStrike" cap="none" dirty="0">
              <a:solidFill>
                <a:schemeClr val="accent2">
                  <a:lumMod val="75000"/>
                </a:schemeClr>
              </a:solidFill>
              <a:sym typeface="Arial"/>
            </a:endParaRPr>
          </a:p>
        </p:txBody>
      </p:sp>
      <p:sp>
        <p:nvSpPr>
          <p:cNvPr id="366" name="Google Shape;366;p15"/>
          <p:cNvSpPr txBox="1"/>
          <p:nvPr/>
        </p:nvSpPr>
        <p:spPr>
          <a:xfrm>
            <a:off x="15596604" y="2916989"/>
            <a:ext cx="6117300" cy="687368"/>
          </a:xfrm>
          <a:prstGeom prst="rect">
            <a:avLst/>
          </a:prstGeom>
          <a:noFill/>
          <a:ln>
            <a:noFill/>
          </a:ln>
        </p:spPr>
        <p:txBody>
          <a:bodyPr spcFirstLastPara="1" wrap="square" lIns="50800" tIns="50800" rIns="50800" bIns="50800" anchor="ctr" anchorCtr="0">
            <a:spAutoFit/>
          </a:bodyPr>
          <a:lstStyle/>
          <a:p>
            <a:pPr lvl="0" algn="ctr"/>
            <a:r>
              <a:rPr lang="en-US" sz="3800" dirty="0">
                <a:solidFill>
                  <a:schemeClr val="accent2">
                    <a:lumMod val="75000"/>
                  </a:schemeClr>
                </a:solidFill>
                <a:latin typeface="Helvetica Neue"/>
                <a:ea typeface="Helvetica Neue"/>
                <a:cs typeface="Helvetica Neue"/>
                <a:sym typeface="Helvetica Neue"/>
              </a:rPr>
              <a:t>True Positive</a:t>
            </a:r>
            <a:endParaRPr lang="en-US" dirty="0">
              <a:solidFill>
                <a:schemeClr val="accent2">
                  <a:lumMod val="75000"/>
                </a:schemeClr>
              </a:solidFill>
            </a:endParaRPr>
          </a:p>
        </p:txBody>
      </p:sp>
      <p:sp>
        <p:nvSpPr>
          <p:cNvPr id="367" name="Google Shape;367;p15"/>
          <p:cNvSpPr txBox="1"/>
          <p:nvPr/>
        </p:nvSpPr>
        <p:spPr>
          <a:xfrm>
            <a:off x="698818" y="7155604"/>
            <a:ext cx="5783308" cy="26263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dirty="0">
                <a:solidFill>
                  <a:srgbClr val="000000"/>
                </a:solidFill>
                <a:latin typeface="Helvetica Neue"/>
                <a:ea typeface="Helvetica Neue"/>
                <a:cs typeface="Helvetica Neue"/>
                <a:sym typeface="Helvetica Neue"/>
              </a:rPr>
              <a:t>Accuracy of what we selected. </a:t>
            </a:r>
            <a:endParaRPr dirty="0"/>
          </a:p>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dirty="0">
                <a:solidFill>
                  <a:srgbClr val="000000"/>
                </a:solidFill>
                <a:latin typeface="Helvetica Neue"/>
                <a:ea typeface="Helvetica Neue"/>
                <a:cs typeface="Helvetica Neue"/>
                <a:sym typeface="Helvetica Neue"/>
              </a:rPr>
              <a:t>Or amount of selection that’s actually correct.</a:t>
            </a:r>
            <a:endParaRPr sz="1400" b="0" i="0" u="none" strike="noStrike" cap="none" dirty="0">
              <a:solidFill>
                <a:srgbClr val="000000"/>
              </a:solidFill>
              <a:latin typeface="Arial"/>
              <a:ea typeface="Arial"/>
              <a:cs typeface="Arial"/>
              <a:sym typeface="Arial"/>
            </a:endParaRPr>
          </a:p>
        </p:txBody>
      </p:sp>
      <p:sp>
        <p:nvSpPr>
          <p:cNvPr id="368" name="Google Shape;368;p15"/>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17</a:t>
            </a:fld>
            <a:endParaRPr/>
          </a:p>
        </p:txBody>
      </p:sp>
      <p:grpSp>
        <p:nvGrpSpPr>
          <p:cNvPr id="369" name="Google Shape;369;p15"/>
          <p:cNvGrpSpPr/>
          <p:nvPr/>
        </p:nvGrpSpPr>
        <p:grpSpPr>
          <a:xfrm>
            <a:off x="11577192" y="7169639"/>
            <a:ext cx="2605071" cy="2605071"/>
            <a:chOff x="11695709" y="7166248"/>
            <a:chExt cx="2605071" cy="2605071"/>
          </a:xfrm>
        </p:grpSpPr>
        <p:sp>
          <p:nvSpPr>
            <p:cNvPr id="370" name="Google Shape;370;p15"/>
            <p:cNvSpPr/>
            <p:nvPr/>
          </p:nvSpPr>
          <p:spPr>
            <a:xfrm rot="-8106341">
              <a:off x="12092592" y="7556767"/>
              <a:ext cx="1824032" cy="1824033"/>
            </a:xfrm>
            <a:custGeom>
              <a:avLst/>
              <a:gdLst/>
              <a:ahLst/>
              <a:cxnLst/>
              <a:rect l="l" t="t" r="r" b="b"/>
              <a:pathLst>
                <a:path w="21600" h="21600" extrusionOk="0">
                  <a:moveTo>
                    <a:pt x="0" y="0"/>
                  </a:moveTo>
                  <a:lnTo>
                    <a:pt x="0" y="21600"/>
                  </a:lnTo>
                  <a:lnTo>
                    <a:pt x="21600" y="2160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71" name="Google Shape;371;p15"/>
            <p:cNvSpPr/>
            <p:nvPr/>
          </p:nvSpPr>
          <p:spPr>
            <a:xfrm rot="-8106341">
              <a:off x="12077211" y="7547750"/>
              <a:ext cx="1842066" cy="1842067"/>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72" name="Google Shape;372;p15"/>
            <p:cNvSpPr/>
            <p:nvPr/>
          </p:nvSpPr>
          <p:spPr>
            <a:xfrm rot="-8106341">
              <a:off x="12082146" y="7551550"/>
              <a:ext cx="1834465"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grpSp>
      <p:sp>
        <p:nvSpPr>
          <p:cNvPr id="2" name="Google Shape;186;p8">
            <a:extLst>
              <a:ext uri="{FF2B5EF4-FFF2-40B4-BE49-F238E27FC236}">
                <a16:creationId xmlns:a16="http://schemas.microsoft.com/office/drawing/2014/main" id="{F093C017-E851-5F1C-1BA7-04194DFF4F8F}"/>
              </a:ext>
            </a:extLst>
          </p:cNvPr>
          <p:cNvSpPr/>
          <p:nvPr/>
        </p:nvSpPr>
        <p:spPr>
          <a:xfrm rot="-8106368">
            <a:off x="11701724" y="3425253"/>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104"/>
          <p:cNvSpPr txBox="1">
            <a:spLocks noGrp="1"/>
          </p:cNvSpPr>
          <p:nvPr>
            <p:ph type="sldNum" idx="12"/>
          </p:nvPr>
        </p:nvSpPr>
        <p:spPr>
          <a:xfrm>
            <a:off x="11950597" y="13076006"/>
            <a:ext cx="617087" cy="379591"/>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18</a:t>
            </a:fld>
            <a:endParaRPr/>
          </a:p>
        </p:txBody>
      </p:sp>
      <p:sp>
        <p:nvSpPr>
          <p:cNvPr id="379" name="Google Shape;379;p104"/>
          <p:cNvSpPr txBox="1"/>
          <p:nvPr/>
        </p:nvSpPr>
        <p:spPr>
          <a:xfrm>
            <a:off x="10833976" y="11140175"/>
            <a:ext cx="23229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Precision</a:t>
            </a:r>
            <a:endParaRPr sz="1400" b="0" i="0" u="none" strike="noStrike" cap="none">
              <a:solidFill>
                <a:srgbClr val="000000"/>
              </a:solidFill>
              <a:latin typeface="Arial"/>
              <a:ea typeface="Arial"/>
              <a:cs typeface="Arial"/>
              <a:sym typeface="Arial"/>
            </a:endParaRPr>
          </a:p>
        </p:txBody>
      </p:sp>
      <p:sp>
        <p:nvSpPr>
          <p:cNvPr id="380" name="Google Shape;380;p104"/>
          <p:cNvSpPr txBox="1"/>
          <p:nvPr/>
        </p:nvSpPr>
        <p:spPr>
          <a:xfrm>
            <a:off x="9220607" y="11820874"/>
            <a:ext cx="5783400" cy="13647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Amount of selection that’s actually correct.</a:t>
            </a:r>
            <a:endParaRPr sz="1400" b="0" i="0" u="none" strike="noStrike" cap="none">
              <a:solidFill>
                <a:srgbClr val="000000"/>
              </a:solidFill>
              <a:latin typeface="Arial"/>
              <a:ea typeface="Arial"/>
              <a:cs typeface="Arial"/>
              <a:sym typeface="Arial"/>
            </a:endParaRPr>
          </a:p>
        </p:txBody>
      </p:sp>
      <p:sp>
        <p:nvSpPr>
          <p:cNvPr id="381" name="Google Shape;381;p104"/>
          <p:cNvSpPr txBox="1"/>
          <p:nvPr/>
        </p:nvSpPr>
        <p:spPr>
          <a:xfrm>
            <a:off x="2855376" y="11616350"/>
            <a:ext cx="24033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Accuracy</a:t>
            </a:r>
            <a:endParaRPr sz="1400" b="0" i="0" u="none" strike="noStrike" cap="none">
              <a:solidFill>
                <a:srgbClr val="000000"/>
              </a:solidFill>
              <a:latin typeface="Arial"/>
              <a:ea typeface="Arial"/>
              <a:cs typeface="Arial"/>
              <a:sym typeface="Arial"/>
            </a:endParaRPr>
          </a:p>
        </p:txBody>
      </p:sp>
      <p:sp>
        <p:nvSpPr>
          <p:cNvPr id="382" name="Google Shape;382;p104"/>
          <p:cNvSpPr txBox="1"/>
          <p:nvPr/>
        </p:nvSpPr>
        <p:spPr>
          <a:xfrm>
            <a:off x="1631650" y="12438100"/>
            <a:ext cx="5638200" cy="7338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Overall ability of model</a:t>
            </a:r>
            <a:endParaRPr sz="1400" b="0" i="0" u="none" strike="noStrike" cap="none">
              <a:solidFill>
                <a:srgbClr val="000000"/>
              </a:solidFill>
              <a:latin typeface="Arial"/>
              <a:ea typeface="Arial"/>
              <a:cs typeface="Arial"/>
              <a:sym typeface="Arial"/>
            </a:endParaRPr>
          </a:p>
        </p:txBody>
      </p:sp>
      <p:sp>
        <p:nvSpPr>
          <p:cNvPr id="2" name="Google Shape;301;p12">
            <a:extLst>
              <a:ext uri="{FF2B5EF4-FFF2-40B4-BE49-F238E27FC236}">
                <a16:creationId xmlns:a16="http://schemas.microsoft.com/office/drawing/2014/main" id="{36AA928D-39B4-F533-DA85-DC32CA609CBD}"/>
              </a:ext>
            </a:extLst>
          </p:cNvPr>
          <p:cNvSpPr txBox="1"/>
          <p:nvPr/>
        </p:nvSpPr>
        <p:spPr>
          <a:xfrm>
            <a:off x="891364" y="2998071"/>
            <a:ext cx="36969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TP: Model selects </a:t>
            </a:r>
            <a:r>
              <a:rPr lang="en-US" sz="3100" b="1" i="0" u="none" strike="noStrike" cap="none" dirty="0">
                <a:solidFill>
                  <a:srgbClr val="0076B9"/>
                </a:solidFill>
                <a:latin typeface="Helvetica Neue"/>
                <a:ea typeface="Helvetica Neue"/>
                <a:cs typeface="Helvetica Neue"/>
                <a:sym typeface="Helvetica Neue"/>
              </a:rPr>
              <a:t>positive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0076B9"/>
                </a:solidFill>
                <a:latin typeface="Helvetica Neue"/>
                <a:ea typeface="Helvetica Neue"/>
                <a:cs typeface="Helvetica Neue"/>
                <a:sym typeface="Helvetica Neue"/>
              </a:rPr>
              <a:t>positive</a:t>
            </a:r>
            <a:endParaRPr sz="1400" b="0" i="0" u="none" strike="noStrike" cap="none" dirty="0">
              <a:solidFill>
                <a:srgbClr val="0076B9"/>
              </a:solidFill>
              <a:latin typeface="Arial"/>
              <a:ea typeface="Arial"/>
              <a:cs typeface="Arial"/>
              <a:sym typeface="Arial"/>
            </a:endParaRPr>
          </a:p>
        </p:txBody>
      </p:sp>
      <p:sp>
        <p:nvSpPr>
          <p:cNvPr id="3" name="Google Shape;303;p12">
            <a:extLst>
              <a:ext uri="{FF2B5EF4-FFF2-40B4-BE49-F238E27FC236}">
                <a16:creationId xmlns:a16="http://schemas.microsoft.com/office/drawing/2014/main" id="{0635634F-4669-9923-2F79-EF7FD82280C6}"/>
              </a:ext>
            </a:extLst>
          </p:cNvPr>
          <p:cNvSpPr txBox="1"/>
          <p:nvPr/>
        </p:nvSpPr>
        <p:spPr>
          <a:xfrm>
            <a:off x="19882885" y="7062292"/>
            <a:ext cx="36969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FN: Model selects </a:t>
            </a:r>
            <a:r>
              <a:rPr lang="en-US" sz="3100" b="1" i="0" u="none" strike="noStrike" cap="none" dirty="0">
                <a:solidFill>
                  <a:srgbClr val="D11875"/>
                </a:solidFill>
                <a:latin typeface="Helvetica Neue"/>
                <a:ea typeface="Helvetica Neue"/>
                <a:cs typeface="Helvetica Neue"/>
                <a:sym typeface="Helvetica Neue"/>
              </a:rPr>
              <a:t>negative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0076B9"/>
                </a:solidFill>
                <a:latin typeface="Helvetica Neue"/>
                <a:ea typeface="Helvetica Neue"/>
                <a:cs typeface="Helvetica Neue"/>
                <a:sym typeface="Helvetica Neue"/>
              </a:rPr>
              <a:t>positive</a:t>
            </a:r>
            <a:endParaRPr sz="1400" b="0" i="0" u="none" strike="noStrike" cap="none" dirty="0">
              <a:solidFill>
                <a:srgbClr val="0076B9"/>
              </a:solidFill>
              <a:latin typeface="Arial"/>
              <a:ea typeface="Arial"/>
              <a:cs typeface="Arial"/>
              <a:sym typeface="Arial"/>
            </a:endParaRPr>
          </a:p>
        </p:txBody>
      </p:sp>
      <p:sp>
        <p:nvSpPr>
          <p:cNvPr id="4" name="Google Shape;308;p12">
            <a:extLst>
              <a:ext uri="{FF2B5EF4-FFF2-40B4-BE49-F238E27FC236}">
                <a16:creationId xmlns:a16="http://schemas.microsoft.com/office/drawing/2014/main" id="{6BE0EBC6-DE69-C135-FE1F-D774845D6077}"/>
              </a:ext>
            </a:extLst>
          </p:cNvPr>
          <p:cNvSpPr txBox="1"/>
          <p:nvPr/>
        </p:nvSpPr>
        <p:spPr>
          <a:xfrm>
            <a:off x="561575" y="6616246"/>
            <a:ext cx="35742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FP: Model selects </a:t>
            </a:r>
            <a:r>
              <a:rPr lang="en-US" sz="3100" b="1" i="0" u="none" strike="noStrike" cap="none" dirty="0">
                <a:solidFill>
                  <a:srgbClr val="0076B9"/>
                </a:solidFill>
                <a:latin typeface="Helvetica Neue"/>
                <a:ea typeface="Helvetica Neue"/>
                <a:cs typeface="Helvetica Neue"/>
                <a:sym typeface="Helvetica Neue"/>
              </a:rPr>
              <a:t>positive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D11875"/>
                </a:solidFill>
                <a:latin typeface="Helvetica Neue"/>
                <a:ea typeface="Helvetica Neue"/>
                <a:cs typeface="Helvetica Neue"/>
                <a:sym typeface="Helvetica Neue"/>
              </a:rPr>
              <a:t>negative</a:t>
            </a:r>
            <a:endParaRPr sz="1400" b="0" i="0" u="none" strike="noStrike" cap="none" dirty="0">
              <a:solidFill>
                <a:srgbClr val="D11875"/>
              </a:solidFill>
              <a:latin typeface="Arial"/>
              <a:ea typeface="Arial"/>
              <a:cs typeface="Arial"/>
              <a:sym typeface="Arial"/>
            </a:endParaRPr>
          </a:p>
        </p:txBody>
      </p:sp>
      <p:sp>
        <p:nvSpPr>
          <p:cNvPr id="5" name="Google Shape;311;p12">
            <a:extLst>
              <a:ext uri="{FF2B5EF4-FFF2-40B4-BE49-F238E27FC236}">
                <a16:creationId xmlns:a16="http://schemas.microsoft.com/office/drawing/2014/main" id="{6B9156CC-88E0-9F53-6AA9-E2760C79B34C}"/>
              </a:ext>
            </a:extLst>
          </p:cNvPr>
          <p:cNvSpPr txBox="1"/>
          <p:nvPr/>
        </p:nvSpPr>
        <p:spPr>
          <a:xfrm>
            <a:off x="20121279" y="3175591"/>
            <a:ext cx="35742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TN: Model selects </a:t>
            </a:r>
            <a:r>
              <a:rPr lang="en-US" sz="3100" b="1" i="0" u="none" strike="noStrike" cap="none" dirty="0">
                <a:solidFill>
                  <a:srgbClr val="D11875"/>
                </a:solidFill>
                <a:latin typeface="Helvetica Neue"/>
                <a:ea typeface="Helvetica Neue"/>
                <a:cs typeface="Helvetica Neue"/>
                <a:sym typeface="Helvetica Neue"/>
              </a:rPr>
              <a:t>negative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D11875"/>
                </a:solidFill>
                <a:latin typeface="Helvetica Neue"/>
                <a:ea typeface="Helvetica Neue"/>
                <a:cs typeface="Helvetica Neue"/>
                <a:sym typeface="Helvetica Neue"/>
              </a:rPr>
              <a:t>negative</a:t>
            </a:r>
            <a:endParaRPr sz="1400" b="0" i="0" u="none" strike="noStrike" cap="none" dirty="0">
              <a:solidFill>
                <a:srgbClr val="D11875"/>
              </a:solidFill>
              <a:latin typeface="Arial"/>
              <a:ea typeface="Arial"/>
              <a:cs typeface="Arial"/>
              <a:sym typeface="Arial"/>
            </a:endParaRPr>
          </a:p>
        </p:txBody>
      </p:sp>
      <p:sp>
        <p:nvSpPr>
          <p:cNvPr id="6" name="Google Shape;260;g28cf5defdc3_0_0">
            <a:extLst>
              <a:ext uri="{FF2B5EF4-FFF2-40B4-BE49-F238E27FC236}">
                <a16:creationId xmlns:a16="http://schemas.microsoft.com/office/drawing/2014/main" id="{E827FFD9-3389-C70C-1C50-5D75D8084B3D}"/>
              </a:ext>
            </a:extLst>
          </p:cNvPr>
          <p:cNvSpPr/>
          <p:nvPr/>
        </p:nvSpPr>
        <p:spPr>
          <a:xfrm>
            <a:off x="17801343" y="5967402"/>
            <a:ext cx="1430100" cy="31695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7" name="Google Shape;263;g28cf5defdc3_0_0">
            <a:extLst>
              <a:ext uri="{FF2B5EF4-FFF2-40B4-BE49-F238E27FC236}">
                <a16:creationId xmlns:a16="http://schemas.microsoft.com/office/drawing/2014/main" id="{BCC25B52-1218-1D80-D91F-7446389DF627}"/>
              </a:ext>
            </a:extLst>
          </p:cNvPr>
          <p:cNvSpPr/>
          <p:nvPr/>
        </p:nvSpPr>
        <p:spPr>
          <a:xfrm rot="2700000">
            <a:off x="18722173" y="7019785"/>
            <a:ext cx="1064869" cy="1064869"/>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 name="Google Shape;240;p11">
            <a:extLst>
              <a:ext uri="{FF2B5EF4-FFF2-40B4-BE49-F238E27FC236}">
                <a16:creationId xmlns:a16="http://schemas.microsoft.com/office/drawing/2014/main" id="{CD7C1987-2E2C-D1FD-8BEE-3820354C1060}"/>
              </a:ext>
            </a:extLst>
          </p:cNvPr>
          <p:cNvSpPr/>
          <p:nvPr/>
        </p:nvSpPr>
        <p:spPr>
          <a:xfrm rot="2700000">
            <a:off x="18533601" y="2898609"/>
            <a:ext cx="1064863" cy="1064863"/>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 name="Google Shape;241;p11">
            <a:extLst>
              <a:ext uri="{FF2B5EF4-FFF2-40B4-BE49-F238E27FC236}">
                <a16:creationId xmlns:a16="http://schemas.microsoft.com/office/drawing/2014/main" id="{AA8AACE1-5BDD-E570-2AD6-1AB38074541C}"/>
              </a:ext>
            </a:extLst>
          </p:cNvPr>
          <p:cNvSpPr/>
          <p:nvPr/>
        </p:nvSpPr>
        <p:spPr>
          <a:xfrm rot="-8106341">
            <a:off x="4636720" y="6377546"/>
            <a:ext cx="1842067" cy="1842067"/>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0" name="Google Shape;245;p11">
            <a:extLst>
              <a:ext uri="{FF2B5EF4-FFF2-40B4-BE49-F238E27FC236}">
                <a16:creationId xmlns:a16="http://schemas.microsoft.com/office/drawing/2014/main" id="{E84450A9-B7E7-007F-4FB5-55B606935206}"/>
              </a:ext>
            </a:extLst>
          </p:cNvPr>
          <p:cNvSpPr/>
          <p:nvPr/>
        </p:nvSpPr>
        <p:spPr>
          <a:xfrm rot="10800000">
            <a:off x="17823052" y="1966929"/>
            <a:ext cx="1444500" cy="29169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11" name="Google Shape;246;p11">
            <a:extLst>
              <a:ext uri="{FF2B5EF4-FFF2-40B4-BE49-F238E27FC236}">
                <a16:creationId xmlns:a16="http://schemas.microsoft.com/office/drawing/2014/main" id="{E50B3F76-473C-B5E8-4733-4472D367C8FB}"/>
              </a:ext>
            </a:extLst>
          </p:cNvPr>
          <p:cNvSpPr/>
          <p:nvPr/>
        </p:nvSpPr>
        <p:spPr>
          <a:xfrm rot="-8100000">
            <a:off x="17276718" y="2913838"/>
            <a:ext cx="1061050" cy="1061050"/>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0" name="Google Shape;187;p8">
            <a:extLst>
              <a:ext uri="{FF2B5EF4-FFF2-40B4-BE49-F238E27FC236}">
                <a16:creationId xmlns:a16="http://schemas.microsoft.com/office/drawing/2014/main" id="{34FF1031-EE42-3E11-281E-FC6CF2881112}"/>
              </a:ext>
            </a:extLst>
          </p:cNvPr>
          <p:cNvSpPr/>
          <p:nvPr/>
        </p:nvSpPr>
        <p:spPr>
          <a:xfrm rot="-8106368">
            <a:off x="5842638" y="3137684"/>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2" name="Google Shape;183;p8">
            <a:extLst>
              <a:ext uri="{FF2B5EF4-FFF2-40B4-BE49-F238E27FC236}">
                <a16:creationId xmlns:a16="http://schemas.microsoft.com/office/drawing/2014/main" id="{77EF55BA-CC24-61D0-E9EA-25F3E63B531B}"/>
              </a:ext>
            </a:extLst>
          </p:cNvPr>
          <p:cNvSpPr/>
          <p:nvPr/>
        </p:nvSpPr>
        <p:spPr>
          <a:xfrm>
            <a:off x="9380151" y="2469600"/>
            <a:ext cx="2841000"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3" name="Google Shape;186;p8">
            <a:extLst>
              <a:ext uri="{FF2B5EF4-FFF2-40B4-BE49-F238E27FC236}">
                <a16:creationId xmlns:a16="http://schemas.microsoft.com/office/drawing/2014/main" id="{5BC17B6A-E1C3-AA12-D8A1-B47B36E90A41}"/>
              </a:ext>
            </a:extLst>
          </p:cNvPr>
          <p:cNvSpPr/>
          <p:nvPr/>
        </p:nvSpPr>
        <p:spPr>
          <a:xfrm rot="-8106368">
            <a:off x="11191360" y="45962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4" name="Google Shape;184;p8">
            <a:extLst>
              <a:ext uri="{FF2B5EF4-FFF2-40B4-BE49-F238E27FC236}">
                <a16:creationId xmlns:a16="http://schemas.microsoft.com/office/drawing/2014/main" id="{4FCF15D7-A71C-160B-ED91-FABCBCB32172}"/>
              </a:ext>
            </a:extLst>
          </p:cNvPr>
          <p:cNvSpPr/>
          <p:nvPr/>
        </p:nvSpPr>
        <p:spPr>
          <a:xfrm>
            <a:off x="12134828" y="2469600"/>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5" name="Google Shape;181;p8">
            <a:extLst>
              <a:ext uri="{FF2B5EF4-FFF2-40B4-BE49-F238E27FC236}">
                <a16:creationId xmlns:a16="http://schemas.microsoft.com/office/drawing/2014/main" id="{BEE3BB6A-E24C-9B45-AA33-8EEA12740732}"/>
              </a:ext>
            </a:extLst>
          </p:cNvPr>
          <p:cNvSpPr txBox="1"/>
          <p:nvPr/>
        </p:nvSpPr>
        <p:spPr>
          <a:xfrm>
            <a:off x="10563593" y="9121621"/>
            <a:ext cx="3256800" cy="573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26" name="Google Shape;185;p8">
            <a:extLst>
              <a:ext uri="{FF2B5EF4-FFF2-40B4-BE49-F238E27FC236}">
                <a16:creationId xmlns:a16="http://schemas.microsoft.com/office/drawing/2014/main" id="{FACB8AC2-A589-B64F-EA79-28639A5BF03D}"/>
              </a:ext>
            </a:extLst>
          </p:cNvPr>
          <p:cNvSpPr/>
          <p:nvPr/>
        </p:nvSpPr>
        <p:spPr>
          <a:xfrm rot="-8106342">
            <a:off x="11186417" y="45924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cxnSp>
        <p:nvCxnSpPr>
          <p:cNvPr id="406" name="Google Shape;406;p16"/>
          <p:cNvCxnSpPr/>
          <p:nvPr/>
        </p:nvCxnSpPr>
        <p:spPr>
          <a:xfrm>
            <a:off x="10855973" y="6351615"/>
            <a:ext cx="4299582" cy="1"/>
          </a:xfrm>
          <a:prstGeom prst="straightConnector1">
            <a:avLst/>
          </a:prstGeom>
          <a:noFill/>
          <a:ln w="50800" cap="flat" cmpd="sng">
            <a:solidFill>
              <a:srgbClr val="000000"/>
            </a:solidFill>
            <a:prstDash val="solid"/>
            <a:miter lim="400000"/>
            <a:headEnd type="none" w="sm" len="sm"/>
            <a:tailEnd type="none" w="sm" len="sm"/>
          </a:ln>
        </p:spPr>
      </p:cxnSp>
      <p:sp>
        <p:nvSpPr>
          <p:cNvPr id="407" name="Google Shape;407;p16"/>
          <p:cNvSpPr txBox="1"/>
          <p:nvPr/>
        </p:nvSpPr>
        <p:spPr>
          <a:xfrm>
            <a:off x="16534990" y="8460564"/>
            <a:ext cx="6716100" cy="687368"/>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None/>
            </a:pPr>
            <a:r>
              <a:rPr lang="en-US" sz="3800" b="0" i="0" u="none" strike="noStrike" cap="none" dirty="0">
                <a:solidFill>
                  <a:srgbClr val="000000"/>
                </a:solidFill>
                <a:latin typeface="Helvetica Neue"/>
                <a:ea typeface="Helvetica Neue"/>
                <a:cs typeface="Helvetica Neue"/>
                <a:sym typeface="Helvetica Neue"/>
              </a:rPr>
              <a:t>Result </a:t>
            </a:r>
            <a:r>
              <a:rPr lang="en-US" sz="3800" b="0" i="0" u="none" strike="noStrike" cap="none" dirty="0">
                <a:solidFill>
                  <a:schemeClr val="accent2">
                    <a:lumMod val="75000"/>
                  </a:schemeClr>
                </a:solidFill>
                <a:latin typeface="Helvetica Neue"/>
                <a:ea typeface="Helvetica Neue"/>
                <a:cs typeface="Helvetica Neue"/>
                <a:sym typeface="Helvetica Neue"/>
              </a:rPr>
              <a:t>Positive</a:t>
            </a:r>
            <a:endParaRPr sz="1400" b="0" i="0" u="none" strike="noStrike" cap="none" dirty="0">
              <a:solidFill>
                <a:schemeClr val="accent2">
                  <a:lumMod val="75000"/>
                </a:schemeClr>
              </a:solidFill>
              <a:sym typeface="Arial"/>
            </a:endParaRPr>
          </a:p>
        </p:txBody>
      </p:sp>
      <p:sp>
        <p:nvSpPr>
          <p:cNvPr id="408" name="Google Shape;408;p16"/>
          <p:cNvSpPr txBox="1"/>
          <p:nvPr/>
        </p:nvSpPr>
        <p:spPr>
          <a:xfrm>
            <a:off x="16591275" y="3351159"/>
            <a:ext cx="6603600" cy="687368"/>
          </a:xfrm>
          <a:prstGeom prst="rect">
            <a:avLst/>
          </a:prstGeom>
          <a:noFill/>
          <a:ln>
            <a:noFill/>
          </a:ln>
        </p:spPr>
        <p:txBody>
          <a:bodyPr spcFirstLastPara="1" wrap="square" lIns="50800" tIns="50800" rIns="50800" bIns="50800" anchor="ctr" anchorCtr="0">
            <a:spAutoFit/>
          </a:bodyPr>
          <a:lstStyle/>
          <a:p>
            <a:pPr lvl="0" algn="ctr"/>
            <a:r>
              <a:rPr lang="en-US" sz="3800" dirty="0">
                <a:solidFill>
                  <a:schemeClr val="accent2">
                    <a:lumMod val="75000"/>
                  </a:schemeClr>
                </a:solidFill>
                <a:latin typeface="Helvetica Neue"/>
                <a:ea typeface="Helvetica Neue"/>
                <a:cs typeface="Helvetica Neue"/>
                <a:sym typeface="Helvetica Neue"/>
              </a:rPr>
              <a:t>True Positive</a:t>
            </a:r>
            <a:endParaRPr lang="en-US" dirty="0">
              <a:solidFill>
                <a:schemeClr val="accent2">
                  <a:lumMod val="75000"/>
                </a:schemeClr>
              </a:solidFill>
            </a:endParaRPr>
          </a:p>
        </p:txBody>
      </p:sp>
      <p:sp>
        <p:nvSpPr>
          <p:cNvPr id="409" name="Google Shape;409;p16"/>
          <p:cNvSpPr txBox="1"/>
          <p:nvPr/>
        </p:nvSpPr>
        <p:spPr>
          <a:xfrm>
            <a:off x="737165" y="7487534"/>
            <a:ext cx="6542560" cy="3257302"/>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Accuracy of what we should select. </a:t>
            </a:r>
            <a:endParaRPr/>
          </a:p>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Or amount of what needs to be selected that is selected</a:t>
            </a:r>
            <a:endParaRPr sz="1400" b="0" i="0" u="none" strike="noStrike" cap="none">
              <a:solidFill>
                <a:srgbClr val="000000"/>
              </a:solidFill>
              <a:latin typeface="Arial"/>
              <a:ea typeface="Arial"/>
              <a:cs typeface="Arial"/>
              <a:sym typeface="Arial"/>
            </a:endParaRPr>
          </a:p>
        </p:txBody>
      </p:sp>
      <p:sp>
        <p:nvSpPr>
          <p:cNvPr id="410" name="Google Shape;410;p16"/>
          <p:cNvSpPr txBox="1"/>
          <p:nvPr/>
        </p:nvSpPr>
        <p:spPr>
          <a:xfrm>
            <a:off x="2849955" y="6540596"/>
            <a:ext cx="1430021" cy="634808"/>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Recall</a:t>
            </a:r>
            <a:endParaRPr sz="1400" b="0" i="0" u="none" strike="noStrike" cap="none">
              <a:solidFill>
                <a:srgbClr val="000000"/>
              </a:solidFill>
              <a:latin typeface="Arial"/>
              <a:ea typeface="Arial"/>
              <a:cs typeface="Arial"/>
              <a:sym typeface="Arial"/>
            </a:endParaRPr>
          </a:p>
        </p:txBody>
      </p:sp>
      <p:sp>
        <p:nvSpPr>
          <p:cNvPr id="411" name="Google Shape;411;p16"/>
          <p:cNvSpPr/>
          <p:nvPr/>
        </p:nvSpPr>
        <p:spPr>
          <a:xfrm>
            <a:off x="11933989" y="7175404"/>
            <a:ext cx="1469700" cy="32574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412" name="Google Shape;412;p16"/>
          <p:cNvSpPr/>
          <p:nvPr/>
        </p:nvSpPr>
        <p:spPr>
          <a:xfrm rot="2693801">
            <a:off x="12927343" y="8381851"/>
            <a:ext cx="952877" cy="952878"/>
          </a:xfrm>
          <a:custGeom>
            <a:avLst/>
            <a:gdLst/>
            <a:ahLst/>
            <a:cxnLst/>
            <a:rect l="l" t="t" r="r" b="b"/>
            <a:pathLst>
              <a:path w="21600" h="21600" extrusionOk="0">
                <a:moveTo>
                  <a:pt x="0" y="0"/>
                </a:moveTo>
                <a:lnTo>
                  <a:pt x="0" y="21600"/>
                </a:lnTo>
                <a:lnTo>
                  <a:pt x="21600" y="21600"/>
                </a:lnTo>
                <a:close/>
              </a:path>
            </a:pathLst>
          </a:custGeom>
          <a:solidFill>
            <a:srgbClr val="16E7C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 name="Google Shape;186;p8">
            <a:extLst>
              <a:ext uri="{FF2B5EF4-FFF2-40B4-BE49-F238E27FC236}">
                <a16:creationId xmlns:a16="http://schemas.microsoft.com/office/drawing/2014/main" id="{A5D229BE-0332-3337-81CC-F298A9E4CF90}"/>
              </a:ext>
            </a:extLst>
          </p:cNvPr>
          <p:cNvSpPr/>
          <p:nvPr/>
        </p:nvSpPr>
        <p:spPr>
          <a:xfrm rot="-8106368">
            <a:off x="11812763" y="3121294"/>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
          <p:cNvSpPr txBox="1">
            <a:spLocks noGrp="1"/>
          </p:cNvSpPr>
          <p:nvPr>
            <p:ph type="ctrTitle" idx="4294967295"/>
          </p:nvPr>
        </p:nvSpPr>
        <p:spPr>
          <a:xfrm>
            <a:off x="4160950" y="5850125"/>
            <a:ext cx="18095700" cy="2015700"/>
          </a:xfrm>
          <a:prstGeom prst="rect">
            <a:avLst/>
          </a:prstGeom>
          <a:noFill/>
          <a:ln>
            <a:noFill/>
          </a:ln>
        </p:spPr>
        <p:txBody>
          <a:bodyPr spcFirstLastPara="1" wrap="square" lIns="50800" tIns="50800" rIns="50800" bIns="50800" anchor="ctr" anchorCtr="0">
            <a:normAutofit/>
          </a:bodyPr>
          <a:lstStyle/>
          <a:p>
            <a:pPr marL="0" marR="0" lvl="0" indent="0" algn="l" rtl="0">
              <a:lnSpc>
                <a:spcPct val="80000"/>
              </a:lnSpc>
              <a:spcBef>
                <a:spcPts val="0"/>
              </a:spcBef>
              <a:spcAft>
                <a:spcPts val="0"/>
              </a:spcAft>
              <a:buClr>
                <a:srgbClr val="006B64"/>
              </a:buClr>
              <a:buSzPts val="8816"/>
              <a:buFont typeface="Helvetica Neue"/>
              <a:buNone/>
            </a:pPr>
            <a:r>
              <a:rPr lang="en-US" sz="8816">
                <a:solidFill>
                  <a:srgbClr val="006B64"/>
                </a:solidFill>
              </a:rPr>
              <a:t>What makes a good </a:t>
            </a:r>
            <a:r>
              <a:rPr lang="en-US" sz="8816">
                <a:solidFill>
                  <a:srgbClr val="EB220C"/>
                </a:solidFill>
              </a:rPr>
              <a:t>model</a:t>
            </a:r>
            <a:r>
              <a:rPr lang="en-US" sz="8816">
                <a:solidFill>
                  <a:srgbClr val="006B64"/>
                </a:solidFill>
              </a:rPr>
              <a:t>?</a:t>
            </a:r>
            <a:endParaRPr sz="8816">
              <a:solidFill>
                <a:srgbClr val="006B64"/>
              </a:solidFill>
            </a:endParaRPr>
          </a:p>
        </p:txBody>
      </p:sp>
      <p:sp>
        <p:nvSpPr>
          <p:cNvPr id="116" name="Google Shape;116;p2"/>
          <p:cNvSpPr txBox="1">
            <a:spLocks noGrp="1"/>
          </p:cNvSpPr>
          <p:nvPr>
            <p:ph type="sldNum" idx="12"/>
          </p:nvPr>
        </p:nvSpPr>
        <p:spPr>
          <a:xfrm>
            <a:off x="12065050" y="13080999"/>
            <a:ext cx="241403"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17"/>
          <p:cNvSpPr txBox="1"/>
          <p:nvPr/>
        </p:nvSpPr>
        <p:spPr>
          <a:xfrm>
            <a:off x="9421350" y="11140175"/>
            <a:ext cx="56382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Precision </a:t>
            </a:r>
            <a:r>
              <a:rPr lang="en-US" sz="3500" b="1">
                <a:latin typeface="Helvetica Neue"/>
                <a:ea typeface="Helvetica Neue"/>
                <a:cs typeface="Helvetica Neue"/>
                <a:sym typeface="Helvetica Neue"/>
              </a:rPr>
              <a:t>(TP/TP+FP)</a:t>
            </a:r>
            <a:endParaRPr sz="1400" b="0" i="0" u="none" strike="noStrike" cap="none">
              <a:solidFill>
                <a:srgbClr val="000000"/>
              </a:solidFill>
              <a:latin typeface="Arial"/>
              <a:ea typeface="Arial"/>
              <a:cs typeface="Arial"/>
              <a:sym typeface="Arial"/>
            </a:endParaRPr>
          </a:p>
        </p:txBody>
      </p:sp>
      <p:sp>
        <p:nvSpPr>
          <p:cNvPr id="419" name="Google Shape;419;p17"/>
          <p:cNvSpPr txBox="1"/>
          <p:nvPr/>
        </p:nvSpPr>
        <p:spPr>
          <a:xfrm>
            <a:off x="17007521" y="11140175"/>
            <a:ext cx="65427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Recall (TP/TP+FN)</a:t>
            </a:r>
            <a:endParaRPr sz="1400" b="0" i="0" u="none" strike="noStrike" cap="none">
              <a:solidFill>
                <a:srgbClr val="000000"/>
              </a:solidFill>
              <a:latin typeface="Arial"/>
              <a:ea typeface="Arial"/>
              <a:cs typeface="Arial"/>
              <a:sym typeface="Arial"/>
            </a:endParaRPr>
          </a:p>
        </p:txBody>
      </p:sp>
      <p:sp>
        <p:nvSpPr>
          <p:cNvPr id="420" name="Google Shape;420;p17"/>
          <p:cNvSpPr txBox="1"/>
          <p:nvPr/>
        </p:nvSpPr>
        <p:spPr>
          <a:xfrm>
            <a:off x="9376232" y="11791174"/>
            <a:ext cx="5783400" cy="13647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Amount of selection that’s actually correct.</a:t>
            </a:r>
            <a:endParaRPr sz="1400" b="0" i="0" u="none" strike="noStrike" cap="none">
              <a:solidFill>
                <a:srgbClr val="000000"/>
              </a:solidFill>
              <a:latin typeface="Arial"/>
              <a:ea typeface="Arial"/>
              <a:cs typeface="Arial"/>
              <a:sym typeface="Arial"/>
            </a:endParaRPr>
          </a:p>
        </p:txBody>
      </p:sp>
      <p:sp>
        <p:nvSpPr>
          <p:cNvPr id="421" name="Google Shape;421;p17"/>
          <p:cNvSpPr txBox="1"/>
          <p:nvPr/>
        </p:nvSpPr>
        <p:spPr>
          <a:xfrm>
            <a:off x="16990606" y="11820874"/>
            <a:ext cx="6542560" cy="1331622"/>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Amount of what needs to be selected that is selected</a:t>
            </a:r>
            <a:endParaRPr sz="1400" b="0" i="0" u="none" strike="noStrike" cap="none">
              <a:solidFill>
                <a:srgbClr val="000000"/>
              </a:solidFill>
              <a:latin typeface="Arial"/>
              <a:ea typeface="Arial"/>
              <a:cs typeface="Arial"/>
              <a:sym typeface="Arial"/>
            </a:endParaRPr>
          </a:p>
        </p:txBody>
      </p:sp>
      <p:sp>
        <p:nvSpPr>
          <p:cNvPr id="422" name="Google Shape;422;p17"/>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20</a:t>
            </a:fld>
            <a:endParaRPr/>
          </a:p>
        </p:txBody>
      </p:sp>
      <p:sp>
        <p:nvSpPr>
          <p:cNvPr id="423" name="Google Shape;423;p17"/>
          <p:cNvSpPr txBox="1"/>
          <p:nvPr/>
        </p:nvSpPr>
        <p:spPr>
          <a:xfrm>
            <a:off x="1926100" y="11775000"/>
            <a:ext cx="50493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Accuracy (TP+T</a:t>
            </a:r>
            <a:r>
              <a:rPr lang="en-US" sz="3500" b="1">
                <a:latin typeface="Helvetica Neue"/>
                <a:ea typeface="Helvetica Neue"/>
                <a:cs typeface="Helvetica Neue"/>
                <a:sym typeface="Helvetica Neue"/>
              </a:rPr>
              <a:t>N/All</a:t>
            </a:r>
            <a:r>
              <a:rPr lang="en-US" sz="3500" b="1" i="0" u="none" strike="noStrike" cap="none">
                <a:solidFill>
                  <a:srgbClr val="000000"/>
                </a:solidFill>
                <a:latin typeface="Helvetica Neue"/>
                <a:ea typeface="Helvetica Neue"/>
                <a:cs typeface="Helvetica Neue"/>
                <a:sym typeface="Helvetica Neue"/>
              </a:rPr>
              <a:t>)</a:t>
            </a:r>
            <a:endParaRPr sz="1400" b="0" i="0" u="none" strike="noStrike" cap="none">
              <a:solidFill>
                <a:srgbClr val="000000"/>
              </a:solidFill>
              <a:latin typeface="Arial"/>
              <a:ea typeface="Arial"/>
              <a:cs typeface="Arial"/>
              <a:sym typeface="Arial"/>
            </a:endParaRPr>
          </a:p>
        </p:txBody>
      </p:sp>
      <p:sp>
        <p:nvSpPr>
          <p:cNvPr id="424" name="Google Shape;424;p17"/>
          <p:cNvSpPr txBox="1"/>
          <p:nvPr/>
        </p:nvSpPr>
        <p:spPr>
          <a:xfrm>
            <a:off x="1631650" y="12438100"/>
            <a:ext cx="5638200" cy="7338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Overall ability of model</a:t>
            </a:r>
            <a:endParaRPr sz="1400" b="0" i="0" u="none" strike="noStrike" cap="none">
              <a:solidFill>
                <a:srgbClr val="000000"/>
              </a:solidFill>
              <a:latin typeface="Arial"/>
              <a:ea typeface="Arial"/>
              <a:cs typeface="Arial"/>
              <a:sym typeface="Arial"/>
            </a:endParaRPr>
          </a:p>
        </p:txBody>
      </p:sp>
      <p:sp>
        <p:nvSpPr>
          <p:cNvPr id="2" name="Google Shape;301;p12">
            <a:extLst>
              <a:ext uri="{FF2B5EF4-FFF2-40B4-BE49-F238E27FC236}">
                <a16:creationId xmlns:a16="http://schemas.microsoft.com/office/drawing/2014/main" id="{632BCC5A-05C0-0CF5-B935-3A18406C0482}"/>
              </a:ext>
            </a:extLst>
          </p:cNvPr>
          <p:cNvSpPr txBox="1"/>
          <p:nvPr/>
        </p:nvSpPr>
        <p:spPr>
          <a:xfrm>
            <a:off x="891364" y="2998071"/>
            <a:ext cx="36969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TP: Model selects </a:t>
            </a:r>
            <a:r>
              <a:rPr lang="en-US" sz="3100" b="1" i="0" u="none" strike="noStrike" cap="none" dirty="0">
                <a:solidFill>
                  <a:srgbClr val="0076B9"/>
                </a:solidFill>
                <a:latin typeface="Helvetica Neue"/>
                <a:ea typeface="Helvetica Neue"/>
                <a:cs typeface="Helvetica Neue"/>
                <a:sym typeface="Helvetica Neue"/>
              </a:rPr>
              <a:t>positive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0076B9"/>
                </a:solidFill>
                <a:latin typeface="Helvetica Neue"/>
                <a:ea typeface="Helvetica Neue"/>
                <a:cs typeface="Helvetica Neue"/>
                <a:sym typeface="Helvetica Neue"/>
              </a:rPr>
              <a:t>positive</a:t>
            </a:r>
            <a:endParaRPr sz="1400" b="0" i="0" u="none" strike="noStrike" cap="none" dirty="0">
              <a:solidFill>
                <a:srgbClr val="0076B9"/>
              </a:solidFill>
              <a:latin typeface="Arial"/>
              <a:ea typeface="Arial"/>
              <a:cs typeface="Arial"/>
              <a:sym typeface="Arial"/>
            </a:endParaRPr>
          </a:p>
        </p:txBody>
      </p:sp>
      <p:sp>
        <p:nvSpPr>
          <p:cNvPr id="3" name="Google Shape;303;p12">
            <a:extLst>
              <a:ext uri="{FF2B5EF4-FFF2-40B4-BE49-F238E27FC236}">
                <a16:creationId xmlns:a16="http://schemas.microsoft.com/office/drawing/2014/main" id="{6D08A569-E207-3C2A-ABE2-1B7461091996}"/>
              </a:ext>
            </a:extLst>
          </p:cNvPr>
          <p:cNvSpPr txBox="1"/>
          <p:nvPr/>
        </p:nvSpPr>
        <p:spPr>
          <a:xfrm>
            <a:off x="19882885" y="7062292"/>
            <a:ext cx="36969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FN: Model selects </a:t>
            </a:r>
            <a:r>
              <a:rPr lang="en-US" sz="3100" b="1" i="0" u="none" strike="noStrike" cap="none" dirty="0">
                <a:solidFill>
                  <a:srgbClr val="D11875"/>
                </a:solidFill>
                <a:latin typeface="Helvetica Neue"/>
                <a:ea typeface="Helvetica Neue"/>
                <a:cs typeface="Helvetica Neue"/>
                <a:sym typeface="Helvetica Neue"/>
              </a:rPr>
              <a:t>negative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0076B9"/>
                </a:solidFill>
                <a:latin typeface="Helvetica Neue"/>
                <a:ea typeface="Helvetica Neue"/>
                <a:cs typeface="Helvetica Neue"/>
                <a:sym typeface="Helvetica Neue"/>
              </a:rPr>
              <a:t>positive</a:t>
            </a:r>
            <a:endParaRPr sz="1400" b="0" i="0" u="none" strike="noStrike" cap="none" dirty="0">
              <a:solidFill>
                <a:srgbClr val="0076B9"/>
              </a:solidFill>
              <a:latin typeface="Arial"/>
              <a:ea typeface="Arial"/>
              <a:cs typeface="Arial"/>
              <a:sym typeface="Arial"/>
            </a:endParaRPr>
          </a:p>
        </p:txBody>
      </p:sp>
      <p:sp>
        <p:nvSpPr>
          <p:cNvPr id="4" name="Google Shape;308;p12">
            <a:extLst>
              <a:ext uri="{FF2B5EF4-FFF2-40B4-BE49-F238E27FC236}">
                <a16:creationId xmlns:a16="http://schemas.microsoft.com/office/drawing/2014/main" id="{80D290EA-3A83-0291-38D5-8E10977F2B42}"/>
              </a:ext>
            </a:extLst>
          </p:cNvPr>
          <p:cNvSpPr txBox="1"/>
          <p:nvPr/>
        </p:nvSpPr>
        <p:spPr>
          <a:xfrm>
            <a:off x="561575" y="6616246"/>
            <a:ext cx="35742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FP: Model selects </a:t>
            </a:r>
            <a:r>
              <a:rPr lang="en-US" sz="3100" b="1" i="0" u="none" strike="noStrike" cap="none" dirty="0">
                <a:solidFill>
                  <a:srgbClr val="0076B9"/>
                </a:solidFill>
                <a:latin typeface="Helvetica Neue"/>
                <a:ea typeface="Helvetica Neue"/>
                <a:cs typeface="Helvetica Neue"/>
                <a:sym typeface="Helvetica Neue"/>
              </a:rPr>
              <a:t>positive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D11875"/>
                </a:solidFill>
                <a:latin typeface="Helvetica Neue"/>
                <a:ea typeface="Helvetica Neue"/>
                <a:cs typeface="Helvetica Neue"/>
                <a:sym typeface="Helvetica Neue"/>
              </a:rPr>
              <a:t>negative</a:t>
            </a:r>
            <a:endParaRPr sz="1400" b="0" i="0" u="none" strike="noStrike" cap="none" dirty="0">
              <a:solidFill>
                <a:srgbClr val="D11875"/>
              </a:solidFill>
              <a:latin typeface="Arial"/>
              <a:ea typeface="Arial"/>
              <a:cs typeface="Arial"/>
              <a:sym typeface="Arial"/>
            </a:endParaRPr>
          </a:p>
        </p:txBody>
      </p:sp>
      <p:sp>
        <p:nvSpPr>
          <p:cNvPr id="5" name="Google Shape;311;p12">
            <a:extLst>
              <a:ext uri="{FF2B5EF4-FFF2-40B4-BE49-F238E27FC236}">
                <a16:creationId xmlns:a16="http://schemas.microsoft.com/office/drawing/2014/main" id="{4B2790C3-D397-9CFD-AFA1-8ED7777E3CF7}"/>
              </a:ext>
            </a:extLst>
          </p:cNvPr>
          <p:cNvSpPr txBox="1"/>
          <p:nvPr/>
        </p:nvSpPr>
        <p:spPr>
          <a:xfrm>
            <a:off x="20121279" y="3175591"/>
            <a:ext cx="3574200" cy="15342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dirty="0">
                <a:solidFill>
                  <a:srgbClr val="000000"/>
                </a:solidFill>
                <a:latin typeface="Helvetica Neue"/>
                <a:ea typeface="Helvetica Neue"/>
                <a:cs typeface="Helvetica Neue"/>
                <a:sym typeface="Helvetica Neue"/>
              </a:rPr>
              <a:t>TN: Model selects </a:t>
            </a:r>
            <a:r>
              <a:rPr lang="en-US" sz="3100" b="1" i="0" u="none" strike="noStrike" cap="none" dirty="0">
                <a:solidFill>
                  <a:srgbClr val="D11875"/>
                </a:solidFill>
                <a:latin typeface="Helvetica Neue"/>
                <a:ea typeface="Helvetica Neue"/>
                <a:cs typeface="Helvetica Neue"/>
                <a:sym typeface="Helvetica Neue"/>
              </a:rPr>
              <a:t>negative</a:t>
            </a:r>
            <a:r>
              <a:rPr lang="en-US" sz="3100" b="0" i="0" u="none" strike="noStrike" cap="none" dirty="0">
                <a:solidFill>
                  <a:srgbClr val="000000"/>
                </a:solidFill>
                <a:latin typeface="Helvetica Neue"/>
                <a:ea typeface="Helvetica Neue"/>
                <a:cs typeface="Helvetica Neue"/>
                <a:sym typeface="Helvetica Neue"/>
              </a:rPr>
              <a:t> and patient is </a:t>
            </a:r>
            <a:r>
              <a:rPr lang="en-US" sz="3100" b="1" i="0" u="none" strike="noStrike" cap="none" dirty="0">
                <a:solidFill>
                  <a:srgbClr val="D11875"/>
                </a:solidFill>
                <a:latin typeface="Helvetica Neue"/>
                <a:ea typeface="Helvetica Neue"/>
                <a:cs typeface="Helvetica Neue"/>
                <a:sym typeface="Helvetica Neue"/>
              </a:rPr>
              <a:t>negative</a:t>
            </a:r>
            <a:endParaRPr sz="1400" b="0" i="0" u="none" strike="noStrike" cap="none" dirty="0">
              <a:solidFill>
                <a:srgbClr val="D11875"/>
              </a:solidFill>
              <a:latin typeface="Arial"/>
              <a:ea typeface="Arial"/>
              <a:cs typeface="Arial"/>
              <a:sym typeface="Arial"/>
            </a:endParaRPr>
          </a:p>
        </p:txBody>
      </p:sp>
      <p:sp>
        <p:nvSpPr>
          <p:cNvPr id="6" name="Google Shape;260;g28cf5defdc3_0_0">
            <a:extLst>
              <a:ext uri="{FF2B5EF4-FFF2-40B4-BE49-F238E27FC236}">
                <a16:creationId xmlns:a16="http://schemas.microsoft.com/office/drawing/2014/main" id="{1C50AD5A-3552-7C2F-2542-AEE53C0F1199}"/>
              </a:ext>
            </a:extLst>
          </p:cNvPr>
          <p:cNvSpPr/>
          <p:nvPr/>
        </p:nvSpPr>
        <p:spPr>
          <a:xfrm>
            <a:off x="17801343" y="5967402"/>
            <a:ext cx="1430100" cy="31695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7" name="Google Shape;263;g28cf5defdc3_0_0">
            <a:extLst>
              <a:ext uri="{FF2B5EF4-FFF2-40B4-BE49-F238E27FC236}">
                <a16:creationId xmlns:a16="http://schemas.microsoft.com/office/drawing/2014/main" id="{258596D0-3EA3-571B-4E3D-DE8A8E25C985}"/>
              </a:ext>
            </a:extLst>
          </p:cNvPr>
          <p:cNvSpPr/>
          <p:nvPr/>
        </p:nvSpPr>
        <p:spPr>
          <a:xfrm rot="2700000">
            <a:off x="18722173" y="7019785"/>
            <a:ext cx="1064869" cy="1064869"/>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 name="Google Shape;240;p11">
            <a:extLst>
              <a:ext uri="{FF2B5EF4-FFF2-40B4-BE49-F238E27FC236}">
                <a16:creationId xmlns:a16="http://schemas.microsoft.com/office/drawing/2014/main" id="{F77688A2-215A-42FD-17DF-4FB4CFED5369}"/>
              </a:ext>
            </a:extLst>
          </p:cNvPr>
          <p:cNvSpPr/>
          <p:nvPr/>
        </p:nvSpPr>
        <p:spPr>
          <a:xfrm rot="2700000">
            <a:off x="18533601" y="2898609"/>
            <a:ext cx="1064863" cy="1064863"/>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 name="Google Shape;241;p11">
            <a:extLst>
              <a:ext uri="{FF2B5EF4-FFF2-40B4-BE49-F238E27FC236}">
                <a16:creationId xmlns:a16="http://schemas.microsoft.com/office/drawing/2014/main" id="{4CCD64EC-1A94-A152-700E-411C1B917B9F}"/>
              </a:ext>
            </a:extLst>
          </p:cNvPr>
          <p:cNvSpPr/>
          <p:nvPr/>
        </p:nvSpPr>
        <p:spPr>
          <a:xfrm rot="-8106341">
            <a:off x="4636720" y="6377546"/>
            <a:ext cx="1842067" cy="1842067"/>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0" name="Google Shape;245;p11">
            <a:extLst>
              <a:ext uri="{FF2B5EF4-FFF2-40B4-BE49-F238E27FC236}">
                <a16:creationId xmlns:a16="http://schemas.microsoft.com/office/drawing/2014/main" id="{EFF88977-AAB1-F81B-648F-7762CA57D483}"/>
              </a:ext>
            </a:extLst>
          </p:cNvPr>
          <p:cNvSpPr/>
          <p:nvPr/>
        </p:nvSpPr>
        <p:spPr>
          <a:xfrm rot="10800000">
            <a:off x="17823052" y="1966929"/>
            <a:ext cx="1444500" cy="29169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11" name="Google Shape;246;p11">
            <a:extLst>
              <a:ext uri="{FF2B5EF4-FFF2-40B4-BE49-F238E27FC236}">
                <a16:creationId xmlns:a16="http://schemas.microsoft.com/office/drawing/2014/main" id="{60FB6F7F-86AF-915F-4B06-8D7DC842D727}"/>
              </a:ext>
            </a:extLst>
          </p:cNvPr>
          <p:cNvSpPr/>
          <p:nvPr/>
        </p:nvSpPr>
        <p:spPr>
          <a:xfrm rot="-8100000">
            <a:off x="17276718" y="2913838"/>
            <a:ext cx="1061050" cy="1061050"/>
          </a:xfrm>
          <a:custGeom>
            <a:avLst/>
            <a:gdLst/>
            <a:ahLst/>
            <a:cxnLst/>
            <a:rect l="l" t="t" r="r" b="b"/>
            <a:pathLst>
              <a:path w="21600" h="21600" extrusionOk="0">
                <a:moveTo>
                  <a:pt x="0" y="0"/>
                </a:moveTo>
                <a:lnTo>
                  <a:pt x="0" y="21600"/>
                </a:lnTo>
                <a:lnTo>
                  <a:pt x="21600" y="21600"/>
                </a:lnTo>
                <a:close/>
              </a:path>
            </a:pathLst>
          </a:cu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0" name="Google Shape;187;p8">
            <a:extLst>
              <a:ext uri="{FF2B5EF4-FFF2-40B4-BE49-F238E27FC236}">
                <a16:creationId xmlns:a16="http://schemas.microsoft.com/office/drawing/2014/main" id="{9989623C-1381-1441-737D-41E98643048B}"/>
              </a:ext>
            </a:extLst>
          </p:cNvPr>
          <p:cNvSpPr/>
          <p:nvPr/>
        </p:nvSpPr>
        <p:spPr>
          <a:xfrm rot="-8106368">
            <a:off x="5842638" y="3137684"/>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2" name="Google Shape;183;p8">
            <a:extLst>
              <a:ext uri="{FF2B5EF4-FFF2-40B4-BE49-F238E27FC236}">
                <a16:creationId xmlns:a16="http://schemas.microsoft.com/office/drawing/2014/main" id="{416EB823-7F94-92C0-7741-2A85D405C4FC}"/>
              </a:ext>
            </a:extLst>
          </p:cNvPr>
          <p:cNvSpPr/>
          <p:nvPr/>
        </p:nvSpPr>
        <p:spPr>
          <a:xfrm>
            <a:off x="9380151" y="2469600"/>
            <a:ext cx="2841000"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3" name="Google Shape;186;p8">
            <a:extLst>
              <a:ext uri="{FF2B5EF4-FFF2-40B4-BE49-F238E27FC236}">
                <a16:creationId xmlns:a16="http://schemas.microsoft.com/office/drawing/2014/main" id="{9C3AE0DA-70DD-8E04-BB6C-B01C9DFA7427}"/>
              </a:ext>
            </a:extLst>
          </p:cNvPr>
          <p:cNvSpPr/>
          <p:nvPr/>
        </p:nvSpPr>
        <p:spPr>
          <a:xfrm rot="-8106368">
            <a:off x="11191360" y="45962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4" name="Google Shape;184;p8">
            <a:extLst>
              <a:ext uri="{FF2B5EF4-FFF2-40B4-BE49-F238E27FC236}">
                <a16:creationId xmlns:a16="http://schemas.microsoft.com/office/drawing/2014/main" id="{AAD82149-0A62-BE6A-0EC1-3B7679FB6FB9}"/>
              </a:ext>
            </a:extLst>
          </p:cNvPr>
          <p:cNvSpPr/>
          <p:nvPr/>
        </p:nvSpPr>
        <p:spPr>
          <a:xfrm>
            <a:off x="12134828" y="2469600"/>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25" name="Google Shape;181;p8">
            <a:extLst>
              <a:ext uri="{FF2B5EF4-FFF2-40B4-BE49-F238E27FC236}">
                <a16:creationId xmlns:a16="http://schemas.microsoft.com/office/drawing/2014/main" id="{09190799-336C-F533-A59C-83C9577BC65F}"/>
              </a:ext>
            </a:extLst>
          </p:cNvPr>
          <p:cNvSpPr txBox="1"/>
          <p:nvPr/>
        </p:nvSpPr>
        <p:spPr>
          <a:xfrm>
            <a:off x="10563593" y="9121621"/>
            <a:ext cx="3256800" cy="573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26" name="Google Shape;185;p8">
            <a:extLst>
              <a:ext uri="{FF2B5EF4-FFF2-40B4-BE49-F238E27FC236}">
                <a16:creationId xmlns:a16="http://schemas.microsoft.com/office/drawing/2014/main" id="{939AD779-C1DD-962C-C9DD-093C49900A5A}"/>
              </a:ext>
            </a:extLst>
          </p:cNvPr>
          <p:cNvSpPr/>
          <p:nvPr/>
        </p:nvSpPr>
        <p:spPr>
          <a:xfrm rot="-8106342">
            <a:off x="11186417" y="45924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2"/>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21</a:t>
            </a:fld>
            <a:endParaRPr/>
          </a:p>
        </p:txBody>
      </p:sp>
      <p:pic>
        <p:nvPicPr>
          <p:cNvPr id="449" name="Google Shape;449;p32" descr="Image"/>
          <p:cNvPicPr preferRelativeResize="0"/>
          <p:nvPr/>
        </p:nvPicPr>
        <p:blipFill rotWithShape="1">
          <a:blip r:embed="rId3">
            <a:alphaModFix/>
          </a:blip>
          <a:srcRect/>
          <a:stretch/>
        </p:blipFill>
        <p:spPr>
          <a:xfrm>
            <a:off x="2241550" y="880614"/>
            <a:ext cx="19900900" cy="10960101"/>
          </a:xfrm>
          <a:prstGeom prst="rect">
            <a:avLst/>
          </a:prstGeom>
          <a:noFill/>
          <a:ln>
            <a:noFill/>
          </a:ln>
        </p:spPr>
      </p:pic>
      <p:sp>
        <p:nvSpPr>
          <p:cNvPr id="450" name="Google Shape;450;p32"/>
          <p:cNvSpPr txBox="1"/>
          <p:nvPr/>
        </p:nvSpPr>
        <p:spPr>
          <a:xfrm>
            <a:off x="8763304" y="12181512"/>
            <a:ext cx="7547040"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https://en.wikipedia.org/wiki/Precision_and_recall</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pic>
        <p:nvPicPr>
          <p:cNvPr id="455" name="Google Shape;455;p37"/>
          <p:cNvPicPr preferRelativeResize="0"/>
          <p:nvPr/>
        </p:nvPicPr>
        <p:blipFill rotWithShape="1">
          <a:blip r:embed="rId3">
            <a:alphaModFix/>
          </a:blip>
          <a:srcRect/>
          <a:stretch/>
        </p:blipFill>
        <p:spPr>
          <a:xfrm>
            <a:off x="3019404" y="3549288"/>
            <a:ext cx="2095500" cy="1352550"/>
          </a:xfrm>
          <a:prstGeom prst="rect">
            <a:avLst/>
          </a:prstGeom>
          <a:noFill/>
          <a:ln>
            <a:noFill/>
          </a:ln>
        </p:spPr>
      </p:pic>
      <p:pic>
        <p:nvPicPr>
          <p:cNvPr id="456" name="Google Shape;456;p37" descr="Line Line"/>
          <p:cNvPicPr preferRelativeResize="0"/>
          <p:nvPr/>
        </p:nvPicPr>
        <p:blipFill rotWithShape="1">
          <a:blip r:embed="rId4">
            <a:alphaModFix/>
          </a:blip>
          <a:srcRect/>
          <a:stretch/>
        </p:blipFill>
        <p:spPr>
          <a:xfrm>
            <a:off x="14531945" y="5299398"/>
            <a:ext cx="866803" cy="311994"/>
          </a:xfrm>
          <a:prstGeom prst="rect">
            <a:avLst/>
          </a:prstGeom>
          <a:noFill/>
          <a:ln>
            <a:noFill/>
          </a:ln>
        </p:spPr>
      </p:pic>
      <p:sp>
        <p:nvSpPr>
          <p:cNvPr id="457" name="Google Shape;457;p37"/>
          <p:cNvSpPr/>
          <p:nvPr/>
        </p:nvSpPr>
        <p:spPr>
          <a:xfrm>
            <a:off x="11419181" y="4820394"/>
            <a:ext cx="2640139" cy="1270001"/>
          </a:xfrm>
          <a:prstGeom prst="roundRect">
            <a:avLst>
              <a:gd name="adj" fmla="val 9388"/>
            </a:avLst>
          </a:prstGeom>
          <a:solidFill>
            <a:srgbClr val="D5D5D5"/>
          </a:solidFill>
          <a:ln w="76200" cap="flat" cmpd="sng">
            <a:solidFill>
              <a:srgbClr val="5E5E5E"/>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4000"/>
              <a:buFont typeface="Helvetica Neue"/>
              <a:buNone/>
            </a:pPr>
            <a:r>
              <a:rPr lang="en-US" sz="4000" b="0" i="0" u="none" strike="noStrike" cap="none">
                <a:solidFill>
                  <a:srgbClr val="000000"/>
                </a:solidFill>
                <a:latin typeface="Helvetica Neue"/>
                <a:ea typeface="Helvetica Neue"/>
                <a:cs typeface="Helvetica Neue"/>
                <a:sym typeface="Helvetica Neue"/>
              </a:rPr>
              <a:t>Model</a:t>
            </a:r>
            <a:endParaRPr sz="1400" b="0" i="0" u="none" strike="noStrike" cap="none">
              <a:solidFill>
                <a:srgbClr val="000000"/>
              </a:solidFill>
              <a:latin typeface="Arial"/>
              <a:ea typeface="Arial"/>
              <a:cs typeface="Arial"/>
              <a:sym typeface="Arial"/>
            </a:endParaRPr>
          </a:p>
        </p:txBody>
      </p:sp>
      <p:sp>
        <p:nvSpPr>
          <p:cNvPr id="458" name="Google Shape;458;p37"/>
          <p:cNvSpPr txBox="1"/>
          <p:nvPr/>
        </p:nvSpPr>
        <p:spPr>
          <a:xfrm>
            <a:off x="16049730" y="4688984"/>
            <a:ext cx="3426671" cy="1482023"/>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4500"/>
              <a:buFont typeface="Helvetica Neue"/>
              <a:buNone/>
            </a:pPr>
            <a:r>
              <a:rPr lang="en-US" sz="4500" b="1" i="0" u="none" strike="noStrike" cap="none">
                <a:solidFill>
                  <a:srgbClr val="006B64"/>
                </a:solidFill>
                <a:latin typeface="Helvetica Neue"/>
                <a:ea typeface="Helvetica Neue"/>
                <a:cs typeface="Helvetica Neue"/>
                <a:sym typeface="Helvetica Neue"/>
              </a:rPr>
              <a:t>no progeria regardless</a:t>
            </a:r>
            <a:endParaRPr sz="1400" b="0" i="0" u="none" strike="noStrike" cap="none">
              <a:solidFill>
                <a:srgbClr val="000000"/>
              </a:solidFill>
              <a:latin typeface="Arial"/>
              <a:ea typeface="Arial"/>
              <a:cs typeface="Arial"/>
              <a:sym typeface="Arial"/>
            </a:endParaRPr>
          </a:p>
        </p:txBody>
      </p:sp>
      <p:sp>
        <p:nvSpPr>
          <p:cNvPr id="459" name="Google Shape;459;p37"/>
          <p:cNvSpPr txBox="1"/>
          <p:nvPr/>
        </p:nvSpPr>
        <p:spPr>
          <a:xfrm>
            <a:off x="2819925" y="1743650"/>
            <a:ext cx="23613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Accuracy</a:t>
            </a:r>
            <a:endParaRPr sz="1400" b="0" i="0" u="none" strike="noStrike" cap="none">
              <a:solidFill>
                <a:srgbClr val="000000"/>
              </a:solidFill>
              <a:latin typeface="Arial"/>
              <a:ea typeface="Arial"/>
              <a:cs typeface="Arial"/>
              <a:sym typeface="Arial"/>
            </a:endParaRPr>
          </a:p>
        </p:txBody>
      </p:sp>
      <p:sp>
        <p:nvSpPr>
          <p:cNvPr id="460" name="Google Shape;460;p37"/>
          <p:cNvSpPr txBox="1"/>
          <p:nvPr/>
        </p:nvSpPr>
        <p:spPr>
          <a:xfrm>
            <a:off x="3022550" y="5405850"/>
            <a:ext cx="23613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Precision</a:t>
            </a:r>
            <a:endParaRPr sz="1400" b="0" i="0" u="none" strike="noStrike" cap="none">
              <a:solidFill>
                <a:srgbClr val="000000"/>
              </a:solidFill>
              <a:latin typeface="Arial"/>
              <a:ea typeface="Arial"/>
              <a:cs typeface="Arial"/>
              <a:sym typeface="Arial"/>
            </a:endParaRPr>
          </a:p>
        </p:txBody>
      </p:sp>
      <p:sp>
        <p:nvSpPr>
          <p:cNvPr id="461" name="Google Shape;461;p37"/>
          <p:cNvSpPr txBox="1"/>
          <p:nvPr/>
        </p:nvSpPr>
        <p:spPr>
          <a:xfrm>
            <a:off x="3518898" y="9497372"/>
            <a:ext cx="1430021" cy="63480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Recall</a:t>
            </a:r>
            <a:endParaRPr sz="1400" b="0" i="0" u="none" strike="noStrike" cap="none">
              <a:solidFill>
                <a:srgbClr val="000000"/>
              </a:solidFill>
              <a:latin typeface="Arial"/>
              <a:ea typeface="Arial"/>
              <a:cs typeface="Arial"/>
              <a:sym typeface="Arial"/>
            </a:endParaRPr>
          </a:p>
        </p:txBody>
      </p:sp>
      <p:sp>
        <p:nvSpPr>
          <p:cNvPr id="462" name="Google Shape;462;p37"/>
          <p:cNvSpPr txBox="1"/>
          <p:nvPr/>
        </p:nvSpPr>
        <p:spPr>
          <a:xfrm>
            <a:off x="2692277" y="3407033"/>
            <a:ext cx="2361849" cy="1345566"/>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5000"/>
              <a:buFont typeface="Helvetica Neue"/>
              <a:buNone/>
            </a:pPr>
            <a:endParaRPr sz="5000" b="0" i="0" u="none" strike="noStrike" cap="none">
              <a:solidFill>
                <a:srgbClr val="5E5E5E"/>
              </a:solidFill>
              <a:latin typeface="Helvetica Neue"/>
              <a:ea typeface="Helvetica Neue"/>
              <a:cs typeface="Helvetica Neue"/>
              <a:sym typeface="Helvetica Neue"/>
            </a:endParaRPr>
          </a:p>
        </p:txBody>
      </p:sp>
      <p:sp>
        <p:nvSpPr>
          <p:cNvPr id="463" name="Google Shape;463;p37"/>
          <p:cNvSpPr txBox="1"/>
          <p:nvPr/>
        </p:nvSpPr>
        <p:spPr>
          <a:xfrm>
            <a:off x="2886552" y="7479511"/>
            <a:ext cx="2361213" cy="1364616"/>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5000"/>
              <a:buFont typeface="Helvetica Neue"/>
              <a:buNone/>
            </a:pPr>
            <a:endParaRPr sz="5000" b="0" i="0" u="none" strike="noStrike" cap="none">
              <a:solidFill>
                <a:srgbClr val="5E5E5E"/>
              </a:solidFill>
              <a:latin typeface="Helvetica Neue"/>
              <a:ea typeface="Helvetica Neue"/>
              <a:cs typeface="Helvetica Neue"/>
              <a:sym typeface="Helvetica Neue"/>
            </a:endParaRPr>
          </a:p>
        </p:txBody>
      </p:sp>
      <p:sp>
        <p:nvSpPr>
          <p:cNvPr id="464" name="Google Shape;464;p37"/>
          <p:cNvSpPr txBox="1"/>
          <p:nvPr/>
        </p:nvSpPr>
        <p:spPr>
          <a:xfrm>
            <a:off x="3027903" y="11852902"/>
            <a:ext cx="2396773" cy="1364616"/>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5000"/>
              <a:buFont typeface="Helvetica Neue"/>
              <a:buNone/>
            </a:pPr>
            <a:endParaRPr sz="5000" b="0" i="0" u="none" strike="noStrike" cap="none">
              <a:solidFill>
                <a:srgbClr val="5E5E5E"/>
              </a:solidFill>
              <a:latin typeface="Helvetica Neue"/>
              <a:ea typeface="Helvetica Neue"/>
              <a:cs typeface="Helvetica Neue"/>
              <a:sym typeface="Helvetica Neue"/>
            </a:endParaRPr>
          </a:p>
        </p:txBody>
      </p:sp>
      <p:sp>
        <p:nvSpPr>
          <p:cNvPr id="465" name="Google Shape;465;p37"/>
          <p:cNvSpPr txBox="1"/>
          <p:nvPr/>
        </p:nvSpPr>
        <p:spPr>
          <a:xfrm>
            <a:off x="1901078" y="2587816"/>
            <a:ext cx="4650423" cy="609855"/>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0" i="0" u="none" strike="noStrike" cap="none">
                <a:solidFill>
                  <a:srgbClr val="000000"/>
                </a:solidFill>
                <a:latin typeface="Helvetica Neue"/>
                <a:ea typeface="Helvetica Neue"/>
                <a:cs typeface="Helvetica Neue"/>
                <a:sym typeface="Helvetica Neue"/>
              </a:rPr>
              <a:t>Overall ability of model</a:t>
            </a:r>
            <a:endParaRPr sz="1400" b="0" i="0" u="none" strike="noStrike" cap="none">
              <a:solidFill>
                <a:srgbClr val="000000"/>
              </a:solidFill>
              <a:latin typeface="Arial"/>
              <a:ea typeface="Arial"/>
              <a:cs typeface="Arial"/>
              <a:sym typeface="Arial"/>
            </a:endParaRPr>
          </a:p>
        </p:txBody>
      </p:sp>
      <p:sp>
        <p:nvSpPr>
          <p:cNvPr id="466" name="Google Shape;466;p37"/>
          <p:cNvSpPr txBox="1"/>
          <p:nvPr/>
        </p:nvSpPr>
        <p:spPr>
          <a:xfrm>
            <a:off x="1342255" y="6158871"/>
            <a:ext cx="5783307" cy="1130555"/>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0" i="0" u="none" strike="noStrike" cap="none">
                <a:solidFill>
                  <a:srgbClr val="000000"/>
                </a:solidFill>
                <a:latin typeface="Helvetica Neue"/>
                <a:ea typeface="Helvetica Neue"/>
                <a:cs typeface="Helvetica Neue"/>
                <a:sym typeface="Helvetica Neue"/>
              </a:rPr>
              <a:t>Amount of selection that’s actually correct.</a:t>
            </a:r>
            <a:endParaRPr sz="1400" b="0" i="0" u="none" strike="noStrike" cap="none">
              <a:solidFill>
                <a:srgbClr val="000000"/>
              </a:solidFill>
              <a:latin typeface="Arial"/>
              <a:ea typeface="Arial"/>
              <a:cs typeface="Arial"/>
              <a:sym typeface="Arial"/>
            </a:endParaRPr>
          </a:p>
        </p:txBody>
      </p:sp>
      <p:sp>
        <p:nvSpPr>
          <p:cNvPr id="467" name="Google Shape;467;p37"/>
          <p:cNvSpPr txBox="1"/>
          <p:nvPr/>
        </p:nvSpPr>
        <p:spPr>
          <a:xfrm>
            <a:off x="957550" y="10250400"/>
            <a:ext cx="6542561" cy="1130555"/>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0" i="0" u="none" strike="noStrike" cap="none">
                <a:solidFill>
                  <a:srgbClr val="000000"/>
                </a:solidFill>
                <a:latin typeface="Helvetica Neue"/>
                <a:ea typeface="Helvetica Neue"/>
                <a:cs typeface="Helvetica Neue"/>
                <a:sym typeface="Helvetica Neue"/>
              </a:rPr>
              <a:t>Amount of what needs to be selected that is selected</a:t>
            </a:r>
            <a:endParaRPr sz="1400" b="0" i="0" u="none" strike="noStrike" cap="none">
              <a:solidFill>
                <a:srgbClr val="000000"/>
              </a:solidFill>
              <a:latin typeface="Arial"/>
              <a:ea typeface="Arial"/>
              <a:cs typeface="Arial"/>
              <a:sym typeface="Arial"/>
            </a:endParaRPr>
          </a:p>
        </p:txBody>
      </p:sp>
      <p:pic>
        <p:nvPicPr>
          <p:cNvPr id="468" name="Google Shape;468;p37" descr="Line Line"/>
          <p:cNvPicPr preferRelativeResize="0"/>
          <p:nvPr/>
        </p:nvPicPr>
        <p:blipFill rotWithShape="1">
          <a:blip r:embed="rId5">
            <a:alphaModFix/>
          </a:blip>
          <a:srcRect/>
          <a:stretch/>
        </p:blipFill>
        <p:spPr>
          <a:xfrm rot="-9508513">
            <a:off x="5053084" y="4369771"/>
            <a:ext cx="1000367" cy="405591"/>
          </a:xfrm>
          <a:prstGeom prst="rect">
            <a:avLst/>
          </a:prstGeom>
          <a:noFill/>
          <a:ln>
            <a:noFill/>
          </a:ln>
        </p:spPr>
      </p:pic>
      <p:sp>
        <p:nvSpPr>
          <p:cNvPr id="469" name="Google Shape;469;p37"/>
          <p:cNvSpPr txBox="1"/>
          <p:nvPr/>
        </p:nvSpPr>
        <p:spPr>
          <a:xfrm>
            <a:off x="6216009" y="4411479"/>
            <a:ext cx="2254800" cy="964367"/>
          </a:xfrm>
          <a:prstGeom prst="rect">
            <a:avLst/>
          </a:prstGeom>
          <a:noFill/>
          <a:ln>
            <a:noFill/>
          </a:ln>
        </p:spPr>
        <p:txBody>
          <a:bodyPr spcFirstLastPara="1" wrap="square" lIns="50800" tIns="50800" rIns="50800" bIns="50800" anchor="ctr" anchorCtr="0">
            <a:spAutoFit/>
          </a:bodyPr>
          <a:lstStyle/>
          <a:p>
            <a:pPr lvl="0" algn="ctr">
              <a:buClr>
                <a:srgbClr val="EF7001"/>
              </a:buClr>
              <a:buSzPts val="2800"/>
            </a:pPr>
            <a:r>
              <a:rPr lang="en-US" sz="2800" b="1" dirty="0">
                <a:solidFill>
                  <a:srgbClr val="EF7001"/>
                </a:solidFill>
                <a:latin typeface="Helvetica Neue" panose="02000503000000020004" pitchFamily="2" charset="0"/>
                <a:ea typeface="Helvetica Neue" panose="02000503000000020004" pitchFamily="2" charset="0"/>
                <a:cs typeface="Helvetica Neue" panose="02000503000000020004" pitchFamily="2" charset="0"/>
                <a:sym typeface="Helvetica Neue"/>
              </a:rPr>
              <a:t>Very high, TN </a:t>
            </a:r>
            <a:r>
              <a:rPr lang="en-US" sz="2800" b="1" dirty="0">
                <a:solidFill>
                  <a:srgbClr val="EF7001"/>
                </a:solidFill>
                <a:latin typeface="Helvetica Neue" panose="02000503000000020004" pitchFamily="2" charset="0"/>
                <a:ea typeface="Helvetica Neue" panose="02000503000000020004" pitchFamily="2" charset="0"/>
                <a:cs typeface="Helvetica Neue" panose="02000503000000020004" pitchFamily="2" charset="0"/>
              </a:rPr>
              <a:t>≈</a:t>
            </a:r>
            <a:r>
              <a:rPr lang="en-US" sz="2800" b="1" dirty="0">
                <a:solidFill>
                  <a:srgbClr val="EF7001"/>
                </a:solidFill>
                <a:latin typeface="Helvetica Neue" panose="02000503000000020004" pitchFamily="2" charset="0"/>
                <a:ea typeface="Helvetica Neue" panose="02000503000000020004" pitchFamily="2" charset="0"/>
                <a:cs typeface="Helvetica Neue" panose="02000503000000020004" pitchFamily="2" charset="0"/>
                <a:sym typeface="Helvetica Neue"/>
              </a:rPr>
              <a:t> Total</a:t>
            </a:r>
            <a:endParaRPr sz="1400" b="0" i="0" u="none" strike="noStrike" cap="none"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Arial"/>
            </a:endParaRPr>
          </a:p>
        </p:txBody>
      </p:sp>
      <p:pic>
        <p:nvPicPr>
          <p:cNvPr id="470" name="Google Shape;470;p37" descr="Line Line"/>
          <p:cNvPicPr preferRelativeResize="0"/>
          <p:nvPr/>
        </p:nvPicPr>
        <p:blipFill rotWithShape="1">
          <a:blip r:embed="rId6">
            <a:alphaModFix/>
          </a:blip>
          <a:srcRect/>
          <a:stretch/>
        </p:blipFill>
        <p:spPr>
          <a:xfrm rot="10800000">
            <a:off x="5527474" y="12341672"/>
            <a:ext cx="1148092" cy="405592"/>
          </a:xfrm>
          <a:prstGeom prst="rect">
            <a:avLst/>
          </a:prstGeom>
          <a:noFill/>
          <a:ln>
            <a:noFill/>
          </a:ln>
        </p:spPr>
      </p:pic>
      <p:sp>
        <p:nvSpPr>
          <p:cNvPr id="471" name="Google Shape;471;p37"/>
          <p:cNvSpPr txBox="1"/>
          <p:nvPr/>
        </p:nvSpPr>
        <p:spPr>
          <a:xfrm>
            <a:off x="6623972" y="12237696"/>
            <a:ext cx="2826900" cy="595035"/>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800"/>
              <a:buFont typeface="Helvetica Neue"/>
              <a:buNone/>
            </a:pPr>
            <a:r>
              <a:rPr lang="en-US" sz="3200" b="1" dirty="0">
                <a:solidFill>
                  <a:srgbClr val="EF7001"/>
                </a:solidFill>
                <a:latin typeface="Helvetica Neue"/>
                <a:ea typeface="Helvetica Neue"/>
                <a:cs typeface="Helvetica Neue"/>
                <a:sym typeface="Helvetica Neue"/>
              </a:rPr>
              <a:t>Zero</a:t>
            </a:r>
            <a:endParaRPr sz="1600" b="0" i="0" u="none" strike="noStrike" cap="none" dirty="0">
              <a:solidFill>
                <a:srgbClr val="000000"/>
              </a:solidFill>
              <a:latin typeface="Arial"/>
              <a:ea typeface="Arial"/>
              <a:cs typeface="Arial"/>
              <a:sym typeface="Arial"/>
            </a:endParaRPr>
          </a:p>
        </p:txBody>
      </p:sp>
      <p:sp>
        <p:nvSpPr>
          <p:cNvPr id="472" name="Google Shape;472;p37"/>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22</a:t>
            </a:fld>
            <a:endParaRPr/>
          </a:p>
        </p:txBody>
      </p:sp>
      <p:sp>
        <p:nvSpPr>
          <p:cNvPr id="473" name="Google Shape;473;p37"/>
          <p:cNvSpPr txBox="1"/>
          <p:nvPr/>
        </p:nvSpPr>
        <p:spPr>
          <a:xfrm>
            <a:off x="10454100" y="8762363"/>
            <a:ext cx="94281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Progeria affects ~159 patients in the US</a:t>
            </a:r>
            <a:endParaRPr sz="1400" b="0" i="0" u="none" strike="noStrike" cap="none">
              <a:solidFill>
                <a:srgbClr val="000000"/>
              </a:solidFill>
              <a:latin typeface="Arial"/>
              <a:ea typeface="Arial"/>
              <a:cs typeface="Arial"/>
              <a:sym typeface="Arial"/>
            </a:endParaRPr>
          </a:p>
        </p:txBody>
      </p:sp>
      <p:sp>
        <p:nvSpPr>
          <p:cNvPr id="474" name="Google Shape;474;p37"/>
          <p:cNvSpPr txBox="1"/>
          <p:nvPr/>
        </p:nvSpPr>
        <p:spPr>
          <a:xfrm>
            <a:off x="9840850" y="9426088"/>
            <a:ext cx="109767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0" i="0" u="none" strike="noStrike" cap="none">
                <a:solidFill>
                  <a:srgbClr val="000000"/>
                </a:solidFill>
                <a:latin typeface="Helvetica Neue"/>
                <a:ea typeface="Helvetica Neue"/>
                <a:cs typeface="Helvetica Neue"/>
                <a:sym typeface="Helvetica Neue"/>
              </a:rPr>
              <a:t>we have a dataset of all American pediatric patients</a:t>
            </a:r>
            <a:endParaRPr sz="1400" b="0" i="0" u="none" strike="noStrike" cap="none">
              <a:solidFill>
                <a:srgbClr val="000000"/>
              </a:solidFill>
              <a:latin typeface="Arial"/>
              <a:ea typeface="Arial"/>
              <a:cs typeface="Arial"/>
              <a:sym typeface="Arial"/>
            </a:endParaRPr>
          </a:p>
        </p:txBody>
      </p:sp>
      <p:pic>
        <p:nvPicPr>
          <p:cNvPr id="475" name="Google Shape;475;p37"/>
          <p:cNvPicPr preferRelativeResize="0"/>
          <p:nvPr/>
        </p:nvPicPr>
        <p:blipFill rotWithShape="1">
          <a:blip r:embed="rId7">
            <a:alphaModFix/>
          </a:blip>
          <a:srcRect/>
          <a:stretch/>
        </p:blipFill>
        <p:spPr>
          <a:xfrm>
            <a:off x="3114671" y="7434450"/>
            <a:ext cx="1905000" cy="1428750"/>
          </a:xfrm>
          <a:prstGeom prst="rect">
            <a:avLst/>
          </a:prstGeom>
          <a:noFill/>
          <a:ln>
            <a:noFill/>
          </a:ln>
        </p:spPr>
      </p:pic>
      <p:pic>
        <p:nvPicPr>
          <p:cNvPr id="476" name="Google Shape;476;p37"/>
          <p:cNvPicPr preferRelativeResize="0"/>
          <p:nvPr/>
        </p:nvPicPr>
        <p:blipFill rotWithShape="1">
          <a:blip r:embed="rId8">
            <a:alphaModFix/>
          </a:blip>
          <a:srcRect/>
          <a:stretch/>
        </p:blipFill>
        <p:spPr>
          <a:xfrm>
            <a:off x="3224271" y="11811313"/>
            <a:ext cx="2019300" cy="1295400"/>
          </a:xfrm>
          <a:prstGeom prst="rect">
            <a:avLst/>
          </a:prstGeom>
          <a:noFill/>
          <a:ln>
            <a:noFill/>
          </a:ln>
        </p:spPr>
      </p:pic>
      <p:pic>
        <p:nvPicPr>
          <p:cNvPr id="477" name="Google Shape;477;p37" descr="Line Line"/>
          <p:cNvPicPr preferRelativeResize="0"/>
          <p:nvPr/>
        </p:nvPicPr>
        <p:blipFill rotWithShape="1">
          <a:blip r:embed="rId6">
            <a:alphaModFix/>
          </a:blip>
          <a:srcRect/>
          <a:stretch/>
        </p:blipFill>
        <p:spPr>
          <a:xfrm rot="10800000">
            <a:off x="5247774" y="7946022"/>
            <a:ext cx="1148092" cy="405592"/>
          </a:xfrm>
          <a:prstGeom prst="rect">
            <a:avLst/>
          </a:prstGeom>
          <a:noFill/>
          <a:ln>
            <a:noFill/>
          </a:ln>
        </p:spPr>
      </p:pic>
      <p:sp>
        <p:nvSpPr>
          <p:cNvPr id="478" name="Google Shape;478;p37"/>
          <p:cNvSpPr txBox="1"/>
          <p:nvPr/>
        </p:nvSpPr>
        <p:spPr>
          <a:xfrm>
            <a:off x="6395884" y="7894951"/>
            <a:ext cx="2254800" cy="5337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800"/>
              <a:buFont typeface="Helvetica Neue"/>
              <a:buNone/>
            </a:pPr>
            <a:r>
              <a:rPr lang="en-US" sz="2800" b="1" dirty="0">
                <a:solidFill>
                  <a:srgbClr val="EF7001"/>
                </a:solidFill>
                <a:latin typeface="Helvetica Neue"/>
                <a:ea typeface="Helvetica Neue"/>
                <a:cs typeface="Helvetica Neue"/>
                <a:sym typeface="Helvetica Neue"/>
              </a:rPr>
              <a:t>Undefined</a:t>
            </a:r>
            <a:endParaRPr sz="1400" b="0" i="0" u="none" strike="noStrike" cap="none" dirty="0">
              <a:solidFill>
                <a:srgbClr val="000000"/>
              </a:solidFill>
              <a:latin typeface="Arial"/>
              <a:ea typeface="Arial"/>
              <a:cs typeface="Arial"/>
              <a:sym typeface="Arial"/>
            </a:endParaRPr>
          </a:p>
        </p:txBody>
      </p:sp>
      <p:sp>
        <p:nvSpPr>
          <p:cNvPr id="479" name="Google Shape;479;p37"/>
          <p:cNvSpPr txBox="1"/>
          <p:nvPr/>
        </p:nvSpPr>
        <p:spPr>
          <a:xfrm>
            <a:off x="10999850" y="2181525"/>
            <a:ext cx="8476500" cy="181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u="sng">
                <a:solidFill>
                  <a:srgbClr val="ED220D"/>
                </a:solidFill>
                <a:latin typeface="Helvetica Neue"/>
                <a:ea typeface="Helvetica Neue"/>
                <a:cs typeface="Helvetica Neue"/>
                <a:sym typeface="Helvetica Neue"/>
              </a:rPr>
              <a:t>ALWAYS</a:t>
            </a:r>
            <a:r>
              <a:rPr lang="en-US" sz="4800">
                <a:latin typeface="Helvetica Neue"/>
                <a:ea typeface="Helvetica Neue"/>
                <a:cs typeface="Helvetica Neue"/>
                <a:sym typeface="Helvetica Neue"/>
              </a:rPr>
              <a:t> consider the context of your own model!!!</a:t>
            </a:r>
            <a:endParaRPr sz="4800">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7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7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8"/>
          <p:cNvSpPr txBox="1"/>
          <p:nvPr/>
        </p:nvSpPr>
        <p:spPr>
          <a:xfrm>
            <a:off x="9673188" y="6113777"/>
            <a:ext cx="5037624" cy="1488445"/>
          </a:xfrm>
          <a:prstGeom prst="rect">
            <a:avLst/>
          </a:prstGeom>
          <a:noFill/>
          <a:ln>
            <a:noFill/>
          </a:ln>
        </p:spPr>
        <p:txBody>
          <a:bodyPr spcFirstLastPara="1" wrap="square" lIns="50800" tIns="50800" rIns="50800" bIns="50800" anchor="ctr" anchorCtr="0">
            <a:normAutofit/>
          </a:bodyPr>
          <a:lstStyle/>
          <a:p>
            <a:pPr marL="0" marR="0" lvl="0" indent="0" algn="l" rtl="0">
              <a:lnSpc>
                <a:spcPct val="100000"/>
              </a:lnSpc>
              <a:spcBef>
                <a:spcPts val="0"/>
              </a:spcBef>
              <a:spcAft>
                <a:spcPts val="0"/>
              </a:spcAft>
              <a:buClr>
                <a:srgbClr val="004C7F"/>
              </a:buClr>
              <a:buSzPts val="8000"/>
              <a:buFont typeface="Helvetica Neue"/>
              <a:buNone/>
            </a:pPr>
            <a:r>
              <a:rPr lang="en-US" sz="8000" b="1" i="0" u="none" strike="noStrike" cap="none">
                <a:solidFill>
                  <a:srgbClr val="004C7F"/>
                </a:solidFill>
                <a:latin typeface="Helvetica Neue"/>
                <a:ea typeface="Helvetica Neue"/>
                <a:cs typeface="Helvetica Neue"/>
                <a:sym typeface="Helvetica Neue"/>
              </a:rPr>
              <a:t>storytime!</a:t>
            </a:r>
            <a:endParaRPr sz="1400" b="0" i="0" u="none" strike="noStrike" cap="none">
              <a:solidFill>
                <a:srgbClr val="000000"/>
              </a:solidFill>
              <a:latin typeface="Arial"/>
              <a:ea typeface="Arial"/>
              <a:cs typeface="Arial"/>
              <a:sym typeface="Arial"/>
            </a:endParaRPr>
          </a:p>
        </p:txBody>
      </p:sp>
      <p:sp>
        <p:nvSpPr>
          <p:cNvPr id="485" name="Google Shape;485;p38"/>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23</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pic>
        <p:nvPicPr>
          <p:cNvPr id="490" name="Google Shape;490;p39" descr="Image"/>
          <p:cNvPicPr preferRelativeResize="0"/>
          <p:nvPr/>
        </p:nvPicPr>
        <p:blipFill rotWithShape="1">
          <a:blip r:embed="rId3">
            <a:alphaModFix/>
          </a:blip>
          <a:srcRect l="14129" r="14782"/>
          <a:stretch/>
        </p:blipFill>
        <p:spPr>
          <a:xfrm>
            <a:off x="8257579" y="3744912"/>
            <a:ext cx="7868669" cy="6226195"/>
          </a:xfrm>
          <a:prstGeom prst="rect">
            <a:avLst/>
          </a:prstGeom>
          <a:noFill/>
          <a:ln>
            <a:noFill/>
          </a:ln>
        </p:spPr>
      </p:pic>
      <p:sp>
        <p:nvSpPr>
          <p:cNvPr id="491" name="Google Shape;491;p39"/>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24</a:t>
            </a:fld>
            <a:endParaRPr/>
          </a:p>
        </p:txBody>
      </p:sp>
      <p:sp>
        <p:nvSpPr>
          <p:cNvPr id="492" name="Google Shape;492;p39"/>
          <p:cNvSpPr txBox="1"/>
          <p:nvPr/>
        </p:nvSpPr>
        <p:spPr>
          <a:xfrm>
            <a:off x="378150" y="264825"/>
            <a:ext cx="4176300" cy="817800"/>
          </a:xfrm>
          <a:prstGeom prst="rect">
            <a:avLst/>
          </a:prstGeom>
          <a:no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Clr>
                <a:srgbClr val="004C7F"/>
              </a:buClr>
              <a:buSzPts val="4560"/>
              <a:buFont typeface="Helvetica Neue"/>
              <a:buNone/>
            </a:pPr>
            <a:r>
              <a:rPr lang="en-US" sz="6000" b="1" i="0" u="none" strike="noStrike" cap="none">
                <a:solidFill>
                  <a:srgbClr val="004C7F"/>
                </a:solidFill>
                <a:latin typeface="Helvetica Neue"/>
                <a:ea typeface="Helvetica Neue"/>
                <a:cs typeface="Helvetica Neue"/>
                <a:sym typeface="Helvetica Neue"/>
              </a:rPr>
              <a:t>storytime!</a:t>
            </a:r>
            <a:endParaRPr sz="60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pic>
        <p:nvPicPr>
          <p:cNvPr id="497" name="Google Shape;497;p40" descr="Image"/>
          <p:cNvPicPr preferRelativeResize="0"/>
          <p:nvPr/>
        </p:nvPicPr>
        <p:blipFill rotWithShape="1">
          <a:blip r:embed="rId3">
            <a:alphaModFix/>
          </a:blip>
          <a:srcRect l="14129" r="14782"/>
          <a:stretch/>
        </p:blipFill>
        <p:spPr>
          <a:xfrm>
            <a:off x="2241246" y="3744912"/>
            <a:ext cx="7868669" cy="6226195"/>
          </a:xfrm>
          <a:prstGeom prst="rect">
            <a:avLst/>
          </a:prstGeom>
          <a:noFill/>
          <a:ln>
            <a:noFill/>
          </a:ln>
        </p:spPr>
      </p:pic>
      <p:pic>
        <p:nvPicPr>
          <p:cNvPr id="498" name="Google Shape;498;p40" descr="Image"/>
          <p:cNvPicPr preferRelativeResize="0"/>
          <p:nvPr/>
        </p:nvPicPr>
        <p:blipFill rotWithShape="1">
          <a:blip r:embed="rId4">
            <a:alphaModFix/>
          </a:blip>
          <a:srcRect/>
          <a:stretch/>
        </p:blipFill>
        <p:spPr>
          <a:xfrm>
            <a:off x="10927432" y="3517805"/>
            <a:ext cx="11854555" cy="6680390"/>
          </a:xfrm>
          <a:prstGeom prst="rect">
            <a:avLst/>
          </a:prstGeom>
          <a:noFill/>
          <a:ln>
            <a:noFill/>
          </a:ln>
        </p:spPr>
      </p:pic>
      <p:sp>
        <p:nvSpPr>
          <p:cNvPr id="499" name="Google Shape;499;p40"/>
          <p:cNvSpPr/>
          <p:nvPr/>
        </p:nvSpPr>
        <p:spPr>
          <a:xfrm>
            <a:off x="14376181" y="4726118"/>
            <a:ext cx="1428000" cy="898800"/>
          </a:xfrm>
          <a:prstGeom prst="roundRect">
            <a:avLst>
              <a:gd name="adj" fmla="val 21194"/>
            </a:avLst>
          </a:prstGeom>
          <a:noFill/>
          <a:ln w="63500" cap="flat" cmpd="sng">
            <a:solidFill>
              <a:srgbClr val="EF7001"/>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pic>
        <p:nvPicPr>
          <p:cNvPr id="500" name="Google Shape;500;p40" descr="Line Line"/>
          <p:cNvPicPr preferRelativeResize="0"/>
          <p:nvPr/>
        </p:nvPicPr>
        <p:blipFill rotWithShape="1">
          <a:blip r:embed="rId5">
            <a:alphaModFix/>
          </a:blip>
          <a:srcRect/>
          <a:stretch/>
        </p:blipFill>
        <p:spPr>
          <a:xfrm rot="7519650">
            <a:off x="15467732" y="3618261"/>
            <a:ext cx="1266575" cy="405592"/>
          </a:xfrm>
          <a:prstGeom prst="rect">
            <a:avLst/>
          </a:prstGeom>
          <a:noFill/>
          <a:ln>
            <a:noFill/>
          </a:ln>
        </p:spPr>
      </p:pic>
      <p:sp>
        <p:nvSpPr>
          <p:cNvPr id="501" name="Google Shape;501;p40"/>
          <p:cNvSpPr txBox="1"/>
          <p:nvPr/>
        </p:nvSpPr>
        <p:spPr>
          <a:xfrm>
            <a:off x="16453761" y="2585717"/>
            <a:ext cx="2958900" cy="8721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500"/>
              <a:buFont typeface="Helvetica Neue"/>
              <a:buNone/>
            </a:pPr>
            <a:r>
              <a:rPr lang="en-US" sz="2500" b="1" i="0" u="none" strike="noStrike" cap="none">
                <a:solidFill>
                  <a:srgbClr val="EF7001"/>
                </a:solidFill>
                <a:latin typeface="Helvetica Neue"/>
                <a:ea typeface="Helvetica Neue"/>
                <a:cs typeface="Helvetica Neue"/>
                <a:sym typeface="Helvetica Neue"/>
              </a:rPr>
              <a:t>does this count as detection?</a:t>
            </a:r>
            <a:endParaRPr sz="1400" b="0" i="0" u="none" strike="noStrike" cap="none">
              <a:solidFill>
                <a:srgbClr val="000000"/>
              </a:solidFill>
              <a:latin typeface="Arial"/>
              <a:ea typeface="Arial"/>
              <a:cs typeface="Arial"/>
              <a:sym typeface="Arial"/>
            </a:endParaRPr>
          </a:p>
        </p:txBody>
      </p:sp>
      <p:sp>
        <p:nvSpPr>
          <p:cNvPr id="502" name="Google Shape;502;p40"/>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25</a:t>
            </a:fld>
            <a:endParaRPr/>
          </a:p>
        </p:txBody>
      </p:sp>
      <p:sp>
        <p:nvSpPr>
          <p:cNvPr id="503" name="Google Shape;503;p40"/>
          <p:cNvSpPr txBox="1"/>
          <p:nvPr/>
        </p:nvSpPr>
        <p:spPr>
          <a:xfrm>
            <a:off x="378150" y="264825"/>
            <a:ext cx="4176300" cy="817800"/>
          </a:xfrm>
          <a:prstGeom prst="rect">
            <a:avLst/>
          </a:prstGeom>
          <a:no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Clr>
                <a:srgbClr val="004C7F"/>
              </a:buClr>
              <a:buSzPts val="4560"/>
              <a:buFont typeface="Helvetica Neue"/>
              <a:buNone/>
            </a:pPr>
            <a:r>
              <a:rPr lang="en-US" sz="6000" b="1" i="0" u="none" strike="noStrike" cap="none">
                <a:solidFill>
                  <a:srgbClr val="004C7F"/>
                </a:solidFill>
                <a:latin typeface="Helvetica Neue"/>
                <a:ea typeface="Helvetica Neue"/>
                <a:cs typeface="Helvetica Neue"/>
                <a:sym typeface="Helvetica Neue"/>
              </a:rPr>
              <a:t>storytime!</a:t>
            </a:r>
            <a:endParaRPr sz="6000" b="0" i="0" u="none" strike="noStrike" cap="none">
              <a:solidFill>
                <a:srgbClr val="000000"/>
              </a:solidFill>
              <a:latin typeface="Arial"/>
              <a:ea typeface="Arial"/>
              <a:cs typeface="Arial"/>
              <a:sym typeface="Arial"/>
            </a:endParaRPr>
          </a:p>
        </p:txBody>
      </p:sp>
      <p:pic>
        <p:nvPicPr>
          <p:cNvPr id="504" name="Google Shape;504;p40"/>
          <p:cNvPicPr preferRelativeResize="0"/>
          <p:nvPr/>
        </p:nvPicPr>
        <p:blipFill>
          <a:blip r:embed="rId6">
            <a:alphaModFix/>
          </a:blip>
          <a:stretch>
            <a:fillRect/>
          </a:stretch>
        </p:blipFill>
        <p:spPr>
          <a:xfrm rot="5400000">
            <a:off x="9897725" y="0"/>
            <a:ext cx="3440112" cy="3440112"/>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0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0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504"/>
                                        </p:tgtEl>
                                        <p:attrNameLst>
                                          <p:attrName>style.visibility</p:attrName>
                                        </p:attrNameLst>
                                      </p:cBhvr>
                                      <p:to>
                                        <p:strVal val="visible"/>
                                      </p:to>
                                    </p:set>
                                    <p:anim calcmode="lin" valueType="num">
                                      <p:cBhvr additive="base">
                                        <p:cTn id="19" dur="3800"/>
                                        <p:tgtEl>
                                          <p:spTgt spid="504"/>
                                        </p:tgtEl>
                                        <p:attrNameLst>
                                          <p:attrName>ppt_x</p:attrName>
                                        </p:attrNameLst>
                                      </p:cBhvr>
                                      <p:tavLst>
                                        <p:tav tm="0">
                                          <p:val>
                                            <p:strVal val="#ppt_x-1"/>
                                          </p:val>
                                        </p:tav>
                                        <p:tav tm="100000">
                                          <p:val>
                                            <p:strVal val="#ppt_x"/>
                                          </p:val>
                                        </p:tav>
                                      </p:tavLst>
                                    </p:anim>
                                  </p:childTnLst>
                                </p:cTn>
                              </p:par>
                            </p:childTnLst>
                          </p:cTn>
                        </p:par>
                      </p:childTnLst>
                    </p:cTn>
                  </p:par>
                  <p:par>
                    <p:cTn id="20" fill="hold">
                      <p:stCondLst>
                        <p:cond delay="indefinite"/>
                      </p:stCondLst>
                      <p:childTnLst>
                        <p:par>
                          <p:cTn id="21" fill="hold">
                            <p:stCondLst>
                              <p:cond delay="0"/>
                            </p:stCondLst>
                            <p:childTnLst>
                              <p:par>
                                <p:cTn id="22" presetID="2" presetClass="exit" presetSubtype="2" fill="hold" nodeType="clickEffect">
                                  <p:stCondLst>
                                    <p:cond delay="0"/>
                                  </p:stCondLst>
                                  <p:childTnLst>
                                    <p:anim calcmode="lin" valueType="num">
                                      <p:cBhvr additive="base">
                                        <p:cTn id="23" dur="4100"/>
                                        <p:tgtEl>
                                          <p:spTgt spid="504"/>
                                        </p:tgtEl>
                                        <p:attrNameLst>
                                          <p:attrName>ppt_x</p:attrName>
                                        </p:attrNameLst>
                                      </p:cBhvr>
                                      <p:tavLst>
                                        <p:tav tm="0">
                                          <p:val>
                                            <p:strVal val="#ppt_x"/>
                                          </p:val>
                                        </p:tav>
                                        <p:tav tm="100000">
                                          <p:val>
                                            <p:strVal val="#ppt_x+1"/>
                                          </p:val>
                                        </p:tav>
                                      </p:tavLst>
                                    </p:anim>
                                    <p:set>
                                      <p:cBhvr>
                                        <p:cTn id="24" dur="1" fill="hold">
                                          <p:stCondLst>
                                            <p:cond delay="4100"/>
                                          </p:stCondLst>
                                        </p:cTn>
                                        <p:tgtEl>
                                          <p:spTgt spid="50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pic>
        <p:nvPicPr>
          <p:cNvPr id="509" name="Google Shape;509;p41" descr="Image"/>
          <p:cNvPicPr preferRelativeResize="0"/>
          <p:nvPr/>
        </p:nvPicPr>
        <p:blipFill rotWithShape="1">
          <a:blip r:embed="rId3">
            <a:alphaModFix/>
          </a:blip>
          <a:srcRect l="14129" r="14782"/>
          <a:stretch/>
        </p:blipFill>
        <p:spPr>
          <a:xfrm>
            <a:off x="2241246" y="3744912"/>
            <a:ext cx="7868669" cy="6226195"/>
          </a:xfrm>
          <a:prstGeom prst="rect">
            <a:avLst/>
          </a:prstGeom>
          <a:noFill/>
          <a:ln>
            <a:noFill/>
          </a:ln>
        </p:spPr>
      </p:pic>
      <p:pic>
        <p:nvPicPr>
          <p:cNvPr id="510" name="Google Shape;510;p41" descr="Image"/>
          <p:cNvPicPr preferRelativeResize="0"/>
          <p:nvPr/>
        </p:nvPicPr>
        <p:blipFill rotWithShape="1">
          <a:blip r:embed="rId4">
            <a:alphaModFix/>
          </a:blip>
          <a:srcRect/>
          <a:stretch/>
        </p:blipFill>
        <p:spPr>
          <a:xfrm>
            <a:off x="10927432" y="3517805"/>
            <a:ext cx="11854555" cy="6680390"/>
          </a:xfrm>
          <a:prstGeom prst="rect">
            <a:avLst/>
          </a:prstGeom>
          <a:noFill/>
          <a:ln>
            <a:noFill/>
          </a:ln>
        </p:spPr>
      </p:pic>
      <p:pic>
        <p:nvPicPr>
          <p:cNvPr id="511" name="Google Shape;511;p41" descr="Line Line"/>
          <p:cNvPicPr preferRelativeResize="0"/>
          <p:nvPr/>
        </p:nvPicPr>
        <p:blipFill rotWithShape="1">
          <a:blip r:embed="rId5">
            <a:alphaModFix/>
          </a:blip>
          <a:srcRect/>
          <a:stretch/>
        </p:blipFill>
        <p:spPr>
          <a:xfrm>
            <a:off x="11085700" y="8767391"/>
            <a:ext cx="11854556" cy="101601"/>
          </a:xfrm>
          <a:prstGeom prst="rect">
            <a:avLst/>
          </a:prstGeom>
          <a:noFill/>
          <a:ln>
            <a:noFill/>
          </a:ln>
        </p:spPr>
      </p:pic>
      <p:sp>
        <p:nvSpPr>
          <p:cNvPr id="512" name="Google Shape;512;p41"/>
          <p:cNvSpPr txBox="1"/>
          <p:nvPr/>
        </p:nvSpPr>
        <p:spPr>
          <a:xfrm>
            <a:off x="11111603" y="8934284"/>
            <a:ext cx="1768145"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400"/>
              <a:buFont typeface="Helvetica Neue"/>
              <a:buNone/>
            </a:pPr>
            <a:r>
              <a:rPr lang="en-US" sz="2400" b="1" i="0" u="none" strike="noStrike" cap="none">
                <a:solidFill>
                  <a:srgbClr val="EF7001"/>
                </a:solidFill>
                <a:latin typeface="Helvetica Neue"/>
                <a:ea typeface="Helvetica Neue"/>
                <a:cs typeface="Helvetica Neue"/>
                <a:sym typeface="Helvetica Neue"/>
              </a:rPr>
              <a:t>“threshold”</a:t>
            </a:r>
            <a:endParaRPr sz="1400" b="0" i="0" u="none" strike="noStrike" cap="none">
              <a:solidFill>
                <a:srgbClr val="000000"/>
              </a:solidFill>
              <a:latin typeface="Arial"/>
              <a:ea typeface="Arial"/>
              <a:cs typeface="Arial"/>
              <a:sym typeface="Arial"/>
            </a:endParaRPr>
          </a:p>
        </p:txBody>
      </p:sp>
      <p:sp>
        <p:nvSpPr>
          <p:cNvPr id="513" name="Google Shape;513;p41"/>
          <p:cNvSpPr txBox="1"/>
          <p:nvPr/>
        </p:nvSpPr>
        <p:spPr>
          <a:xfrm>
            <a:off x="18369071" y="10198195"/>
            <a:ext cx="4176295" cy="510755"/>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700"/>
              <a:buFont typeface="Helvetica Neue"/>
              <a:buNone/>
            </a:pPr>
            <a:r>
              <a:rPr lang="en-US" sz="2700" b="1" i="0" u="none" strike="noStrike" cap="none">
                <a:solidFill>
                  <a:srgbClr val="EF7001"/>
                </a:solidFill>
                <a:latin typeface="Helvetica Neue"/>
                <a:ea typeface="Helvetica Neue"/>
                <a:cs typeface="Helvetica Neue"/>
                <a:sym typeface="Helvetica Neue"/>
              </a:rPr>
              <a:t>high recall, low precision</a:t>
            </a:r>
            <a:endParaRPr sz="1400" b="0" i="0" u="none" strike="noStrike" cap="none">
              <a:solidFill>
                <a:srgbClr val="000000"/>
              </a:solidFill>
              <a:latin typeface="Arial"/>
              <a:ea typeface="Arial"/>
              <a:cs typeface="Arial"/>
              <a:sym typeface="Arial"/>
            </a:endParaRPr>
          </a:p>
        </p:txBody>
      </p:sp>
      <p:sp>
        <p:nvSpPr>
          <p:cNvPr id="514" name="Google Shape;514;p41"/>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26</a:t>
            </a:fld>
            <a:endParaRPr/>
          </a:p>
        </p:txBody>
      </p:sp>
      <p:sp>
        <p:nvSpPr>
          <p:cNvPr id="515" name="Google Shape;515;p41"/>
          <p:cNvSpPr txBox="1"/>
          <p:nvPr/>
        </p:nvSpPr>
        <p:spPr>
          <a:xfrm>
            <a:off x="378150" y="264825"/>
            <a:ext cx="4176300" cy="817800"/>
          </a:xfrm>
          <a:prstGeom prst="rect">
            <a:avLst/>
          </a:prstGeom>
          <a:no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Clr>
                <a:srgbClr val="004C7F"/>
              </a:buClr>
              <a:buSzPts val="4560"/>
              <a:buFont typeface="Helvetica Neue"/>
              <a:buNone/>
            </a:pPr>
            <a:r>
              <a:rPr lang="en-US" sz="6000" b="1" i="0" u="none" strike="noStrike" cap="none">
                <a:solidFill>
                  <a:srgbClr val="004C7F"/>
                </a:solidFill>
                <a:latin typeface="Helvetica Neue"/>
                <a:ea typeface="Helvetica Neue"/>
                <a:cs typeface="Helvetica Neue"/>
                <a:sym typeface="Helvetica Neue"/>
              </a:rPr>
              <a:t>storytime!</a:t>
            </a:r>
            <a:endParaRPr sz="60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1"/>
                                        </p:tgtEl>
                                        <p:attrNameLst>
                                          <p:attrName>style.visibility</p:attrName>
                                        </p:attrNameLst>
                                      </p:cBhvr>
                                      <p:to>
                                        <p:strVal val="visible"/>
                                      </p:to>
                                    </p:set>
                                    <p:animEffect transition="in" filter="fade">
                                      <p:cBhvr>
                                        <p:cTn id="7" dur="500"/>
                                        <p:tgtEl>
                                          <p:spTgt spid="51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1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5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5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pic>
        <p:nvPicPr>
          <p:cNvPr id="520" name="Google Shape;520;p42" descr="Image"/>
          <p:cNvPicPr preferRelativeResize="0"/>
          <p:nvPr/>
        </p:nvPicPr>
        <p:blipFill rotWithShape="1">
          <a:blip r:embed="rId3">
            <a:alphaModFix/>
          </a:blip>
          <a:srcRect l="14129" r="14782"/>
          <a:stretch/>
        </p:blipFill>
        <p:spPr>
          <a:xfrm>
            <a:off x="2241246" y="3744912"/>
            <a:ext cx="7868669" cy="6226195"/>
          </a:xfrm>
          <a:prstGeom prst="rect">
            <a:avLst/>
          </a:prstGeom>
          <a:noFill/>
          <a:ln>
            <a:noFill/>
          </a:ln>
        </p:spPr>
      </p:pic>
      <p:pic>
        <p:nvPicPr>
          <p:cNvPr id="521" name="Google Shape;521;p42" descr="Image"/>
          <p:cNvPicPr preferRelativeResize="0"/>
          <p:nvPr/>
        </p:nvPicPr>
        <p:blipFill rotWithShape="1">
          <a:blip r:embed="rId4">
            <a:alphaModFix/>
          </a:blip>
          <a:srcRect/>
          <a:stretch/>
        </p:blipFill>
        <p:spPr>
          <a:xfrm>
            <a:off x="10927432" y="3517805"/>
            <a:ext cx="11854555" cy="6680390"/>
          </a:xfrm>
          <a:prstGeom prst="rect">
            <a:avLst/>
          </a:prstGeom>
          <a:noFill/>
          <a:ln>
            <a:noFill/>
          </a:ln>
        </p:spPr>
      </p:pic>
      <p:pic>
        <p:nvPicPr>
          <p:cNvPr id="522" name="Google Shape;522;p42" descr="Line Line"/>
          <p:cNvPicPr preferRelativeResize="0"/>
          <p:nvPr/>
        </p:nvPicPr>
        <p:blipFill rotWithShape="1">
          <a:blip r:embed="rId5">
            <a:alphaModFix/>
          </a:blip>
          <a:srcRect/>
          <a:stretch/>
        </p:blipFill>
        <p:spPr>
          <a:xfrm>
            <a:off x="10927432" y="5184466"/>
            <a:ext cx="11854555" cy="101601"/>
          </a:xfrm>
          <a:prstGeom prst="rect">
            <a:avLst/>
          </a:prstGeom>
          <a:noFill/>
          <a:ln>
            <a:noFill/>
          </a:ln>
        </p:spPr>
      </p:pic>
      <p:sp>
        <p:nvSpPr>
          <p:cNvPr id="523" name="Google Shape;523;p42"/>
          <p:cNvSpPr txBox="1"/>
          <p:nvPr/>
        </p:nvSpPr>
        <p:spPr>
          <a:xfrm>
            <a:off x="10953334" y="5351360"/>
            <a:ext cx="1768146"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400"/>
              <a:buFont typeface="Helvetica Neue"/>
              <a:buNone/>
            </a:pPr>
            <a:r>
              <a:rPr lang="en-US" sz="2400" b="1" i="0" u="none" strike="noStrike" cap="none">
                <a:solidFill>
                  <a:srgbClr val="EF7001"/>
                </a:solidFill>
                <a:latin typeface="Helvetica Neue"/>
                <a:ea typeface="Helvetica Neue"/>
                <a:cs typeface="Helvetica Neue"/>
                <a:sym typeface="Helvetica Neue"/>
              </a:rPr>
              <a:t>“threshold”</a:t>
            </a:r>
            <a:endParaRPr sz="1400" b="0" i="0" u="none" strike="noStrike" cap="none">
              <a:solidFill>
                <a:srgbClr val="000000"/>
              </a:solidFill>
              <a:latin typeface="Arial"/>
              <a:ea typeface="Arial"/>
              <a:cs typeface="Arial"/>
              <a:sym typeface="Arial"/>
            </a:endParaRPr>
          </a:p>
        </p:txBody>
      </p:sp>
      <p:sp>
        <p:nvSpPr>
          <p:cNvPr id="524" name="Google Shape;524;p42"/>
          <p:cNvSpPr txBox="1"/>
          <p:nvPr/>
        </p:nvSpPr>
        <p:spPr>
          <a:xfrm>
            <a:off x="18545812" y="10210088"/>
            <a:ext cx="4176294" cy="51075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700"/>
              <a:buFont typeface="Helvetica Neue"/>
              <a:buNone/>
            </a:pPr>
            <a:r>
              <a:rPr lang="en-US" sz="2700" b="1" i="0" u="none" strike="noStrike" cap="none">
                <a:solidFill>
                  <a:srgbClr val="EF7001"/>
                </a:solidFill>
                <a:latin typeface="Helvetica Neue"/>
                <a:ea typeface="Helvetica Neue"/>
                <a:cs typeface="Helvetica Neue"/>
                <a:sym typeface="Helvetica Neue"/>
              </a:rPr>
              <a:t>high precision, low recall</a:t>
            </a:r>
            <a:endParaRPr sz="1400" b="0" i="0" u="none" strike="noStrike" cap="none">
              <a:solidFill>
                <a:srgbClr val="000000"/>
              </a:solidFill>
              <a:latin typeface="Arial"/>
              <a:ea typeface="Arial"/>
              <a:cs typeface="Arial"/>
              <a:sym typeface="Arial"/>
            </a:endParaRPr>
          </a:p>
        </p:txBody>
      </p:sp>
      <p:sp>
        <p:nvSpPr>
          <p:cNvPr id="525" name="Google Shape;525;p42"/>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27</a:t>
            </a:fld>
            <a:endParaRPr/>
          </a:p>
        </p:txBody>
      </p:sp>
      <p:sp>
        <p:nvSpPr>
          <p:cNvPr id="526" name="Google Shape;526;p42"/>
          <p:cNvSpPr txBox="1"/>
          <p:nvPr/>
        </p:nvSpPr>
        <p:spPr>
          <a:xfrm>
            <a:off x="378150" y="264825"/>
            <a:ext cx="4176300" cy="817800"/>
          </a:xfrm>
          <a:prstGeom prst="rect">
            <a:avLst/>
          </a:prstGeom>
          <a:no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Clr>
                <a:srgbClr val="004C7F"/>
              </a:buClr>
              <a:buSzPts val="4560"/>
              <a:buFont typeface="Helvetica Neue"/>
              <a:buNone/>
            </a:pPr>
            <a:r>
              <a:rPr lang="en-US" sz="6000" b="1" i="0" u="none" strike="noStrike" cap="none">
                <a:solidFill>
                  <a:srgbClr val="004C7F"/>
                </a:solidFill>
                <a:latin typeface="Helvetica Neue"/>
                <a:ea typeface="Helvetica Neue"/>
                <a:cs typeface="Helvetica Neue"/>
                <a:sym typeface="Helvetica Neue"/>
              </a:rPr>
              <a:t>storytime!</a:t>
            </a:r>
            <a:endParaRPr sz="60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3"/>
          <p:cNvSpPr txBox="1"/>
          <p:nvPr/>
        </p:nvSpPr>
        <p:spPr>
          <a:xfrm>
            <a:off x="9990460" y="6925550"/>
            <a:ext cx="4390581" cy="94494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5500"/>
              <a:buFont typeface="Helvetica Neue"/>
              <a:buNone/>
            </a:pPr>
            <a:r>
              <a:rPr lang="en-US" sz="5500" b="1" i="0" u="none" strike="noStrike" cap="none">
                <a:solidFill>
                  <a:srgbClr val="006B64"/>
                </a:solidFill>
                <a:latin typeface="Helvetica Neue"/>
                <a:ea typeface="Helvetica Neue"/>
                <a:cs typeface="Helvetica Neue"/>
                <a:sym typeface="Helvetica Neue"/>
              </a:rPr>
              <a:t>“threshold”</a:t>
            </a:r>
            <a:endParaRPr sz="1400" b="0" i="0" u="none" strike="noStrike" cap="none">
              <a:solidFill>
                <a:srgbClr val="000000"/>
              </a:solidFill>
              <a:latin typeface="Arial"/>
              <a:ea typeface="Arial"/>
              <a:cs typeface="Arial"/>
              <a:sym typeface="Arial"/>
            </a:endParaRPr>
          </a:p>
        </p:txBody>
      </p:sp>
      <p:sp>
        <p:nvSpPr>
          <p:cNvPr id="532" name="Google Shape;532;p43"/>
          <p:cNvSpPr txBox="1"/>
          <p:nvPr/>
        </p:nvSpPr>
        <p:spPr>
          <a:xfrm>
            <a:off x="10285571" y="5980611"/>
            <a:ext cx="3812858" cy="94493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5500"/>
              <a:buFont typeface="Helvetica Neue"/>
              <a:buNone/>
            </a:pPr>
            <a:r>
              <a:rPr lang="en-US" sz="5500" b="1" i="0" u="none" strike="noStrike" cap="none">
                <a:solidFill>
                  <a:srgbClr val="006B64"/>
                </a:solidFill>
                <a:latin typeface="Helvetica Neue"/>
                <a:ea typeface="Helvetica Neue"/>
                <a:cs typeface="Helvetica Neue"/>
                <a:sym typeface="Helvetica Neue"/>
              </a:rPr>
              <a:t>quantifying</a:t>
            </a:r>
            <a:endParaRPr sz="1400" b="0" i="0" u="none" strike="noStrike" cap="none">
              <a:solidFill>
                <a:srgbClr val="000000"/>
              </a:solidFill>
              <a:latin typeface="Arial"/>
              <a:ea typeface="Arial"/>
              <a:cs typeface="Arial"/>
              <a:sym typeface="Arial"/>
            </a:endParaRPr>
          </a:p>
        </p:txBody>
      </p:sp>
      <p:sp>
        <p:nvSpPr>
          <p:cNvPr id="533" name="Google Shape;533;p43"/>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28</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44"/>
          <p:cNvSpPr txBox="1"/>
          <p:nvPr/>
        </p:nvSpPr>
        <p:spPr>
          <a:xfrm>
            <a:off x="5724352" y="6864072"/>
            <a:ext cx="4248987" cy="94493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5500"/>
              <a:buFont typeface="Helvetica Neue"/>
              <a:buNone/>
            </a:pPr>
            <a:r>
              <a:rPr lang="en-US" sz="5500" b="1" i="0" u="none" strike="noStrike" cap="none">
                <a:solidFill>
                  <a:srgbClr val="006B64"/>
                </a:solidFill>
                <a:latin typeface="Helvetica Neue"/>
                <a:ea typeface="Helvetica Neue"/>
                <a:cs typeface="Helvetica Neue"/>
                <a:sym typeface="Helvetica Neue"/>
              </a:rPr>
              <a:t>“threshold”</a:t>
            </a:r>
            <a:endParaRPr sz="1400" b="0" i="0" u="none" strike="noStrike" cap="none">
              <a:solidFill>
                <a:srgbClr val="000000"/>
              </a:solidFill>
              <a:latin typeface="Arial"/>
              <a:ea typeface="Arial"/>
              <a:cs typeface="Arial"/>
              <a:sym typeface="Arial"/>
            </a:endParaRPr>
          </a:p>
        </p:txBody>
      </p:sp>
      <p:sp>
        <p:nvSpPr>
          <p:cNvPr id="539" name="Google Shape;539;p44"/>
          <p:cNvSpPr txBox="1"/>
          <p:nvPr/>
        </p:nvSpPr>
        <p:spPr>
          <a:xfrm>
            <a:off x="5770105" y="5906989"/>
            <a:ext cx="3812858" cy="94494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5500"/>
              <a:buFont typeface="Helvetica Neue"/>
              <a:buNone/>
            </a:pPr>
            <a:r>
              <a:rPr lang="en-US" sz="5500" b="1" i="0" u="none" strike="noStrike" cap="none">
                <a:solidFill>
                  <a:srgbClr val="006B64"/>
                </a:solidFill>
                <a:latin typeface="Helvetica Neue"/>
                <a:ea typeface="Helvetica Neue"/>
                <a:cs typeface="Helvetica Neue"/>
                <a:sym typeface="Helvetica Neue"/>
              </a:rPr>
              <a:t>quantifying</a:t>
            </a:r>
            <a:endParaRPr sz="1400" b="0" i="0" u="none" strike="noStrike" cap="none">
              <a:solidFill>
                <a:srgbClr val="000000"/>
              </a:solidFill>
              <a:latin typeface="Arial"/>
              <a:ea typeface="Arial"/>
              <a:cs typeface="Arial"/>
              <a:sym typeface="Arial"/>
            </a:endParaRPr>
          </a:p>
        </p:txBody>
      </p:sp>
      <p:sp>
        <p:nvSpPr>
          <p:cNvPr id="540" name="Google Shape;540;p44"/>
          <p:cNvSpPr txBox="1"/>
          <p:nvPr/>
        </p:nvSpPr>
        <p:spPr>
          <a:xfrm>
            <a:off x="14113294" y="6143774"/>
            <a:ext cx="6317210" cy="1428452"/>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4C7F"/>
              </a:buClr>
              <a:buSzPts val="8700"/>
              <a:buFont typeface="Helvetica Neue"/>
              <a:buNone/>
            </a:pPr>
            <a:r>
              <a:rPr lang="en-US" sz="8700" b="1" i="0" u="none" strike="noStrike" cap="none">
                <a:solidFill>
                  <a:srgbClr val="004C7F"/>
                </a:solidFill>
                <a:latin typeface="Helvetica Neue"/>
                <a:ea typeface="Helvetica Neue"/>
                <a:cs typeface="Helvetica Neue"/>
                <a:sym typeface="Helvetica Neue"/>
              </a:rPr>
              <a:t>ROC Curve!</a:t>
            </a:r>
            <a:endParaRPr sz="1400" b="0" i="0" u="none" strike="noStrike" cap="none">
              <a:solidFill>
                <a:srgbClr val="000000"/>
              </a:solidFill>
              <a:latin typeface="Arial"/>
              <a:ea typeface="Arial"/>
              <a:cs typeface="Arial"/>
              <a:sym typeface="Arial"/>
            </a:endParaRPr>
          </a:p>
        </p:txBody>
      </p:sp>
      <p:sp>
        <p:nvSpPr>
          <p:cNvPr id="541" name="Google Shape;541;p44"/>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29</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g28cf5defdc3_0_29"/>
          <p:cNvSpPr txBox="1">
            <a:spLocks noGrp="1"/>
          </p:cNvSpPr>
          <p:nvPr>
            <p:ph type="ctrTitle" idx="4294967295"/>
          </p:nvPr>
        </p:nvSpPr>
        <p:spPr>
          <a:xfrm>
            <a:off x="4160950" y="5850125"/>
            <a:ext cx="18095700" cy="2015700"/>
          </a:xfrm>
          <a:prstGeom prst="rect">
            <a:avLst/>
          </a:prstGeom>
          <a:noFill/>
          <a:ln>
            <a:noFill/>
          </a:ln>
        </p:spPr>
        <p:txBody>
          <a:bodyPr spcFirstLastPara="1" wrap="square" lIns="50800" tIns="50800" rIns="50800" bIns="50800" anchor="ctr" anchorCtr="0">
            <a:normAutofit/>
          </a:bodyPr>
          <a:lstStyle/>
          <a:p>
            <a:pPr marL="0" marR="0" lvl="0" indent="0" algn="l" rtl="0">
              <a:lnSpc>
                <a:spcPct val="80000"/>
              </a:lnSpc>
              <a:spcBef>
                <a:spcPts val="0"/>
              </a:spcBef>
              <a:spcAft>
                <a:spcPts val="0"/>
              </a:spcAft>
              <a:buClr>
                <a:srgbClr val="006B64"/>
              </a:buClr>
              <a:buSzPts val="8816"/>
              <a:buFont typeface="Helvetica Neue"/>
              <a:buNone/>
            </a:pPr>
            <a:r>
              <a:rPr lang="en-US" sz="8816">
                <a:solidFill>
                  <a:srgbClr val="006B64"/>
                </a:solidFill>
              </a:rPr>
              <a:t>Accuracy, Precision, and Recall</a:t>
            </a:r>
            <a:endParaRPr sz="8500" b="1" i="0" u="none" strike="noStrike" cap="none">
              <a:solidFill>
                <a:srgbClr val="000000"/>
              </a:solidFill>
              <a:latin typeface="Helvetica Neue"/>
              <a:ea typeface="Helvetica Neue"/>
              <a:cs typeface="Helvetica Neue"/>
              <a:sym typeface="Helvetica Neue"/>
            </a:endParaRPr>
          </a:p>
        </p:txBody>
      </p:sp>
      <p:sp>
        <p:nvSpPr>
          <p:cNvPr id="122" name="Google Shape;122;g28cf5defdc3_0_29"/>
          <p:cNvSpPr txBox="1">
            <a:spLocks noGrp="1"/>
          </p:cNvSpPr>
          <p:nvPr>
            <p:ph type="sldNum" idx="12"/>
          </p:nvPr>
        </p:nvSpPr>
        <p:spPr>
          <a:xfrm>
            <a:off x="12065050" y="13080999"/>
            <a:ext cx="2415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45"/>
          <p:cNvSpPr txBox="1"/>
          <p:nvPr/>
        </p:nvSpPr>
        <p:spPr>
          <a:xfrm>
            <a:off x="14146188" y="3798779"/>
            <a:ext cx="6317210" cy="1428452"/>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4C7F"/>
              </a:buClr>
              <a:buSzPts val="8700"/>
              <a:buFont typeface="Helvetica Neue"/>
              <a:buNone/>
            </a:pPr>
            <a:r>
              <a:rPr lang="en-US" sz="8700" b="1" i="0" u="none" strike="noStrike" cap="none">
                <a:solidFill>
                  <a:srgbClr val="004C7F"/>
                </a:solidFill>
                <a:latin typeface="Helvetica Neue"/>
                <a:ea typeface="Helvetica Neue"/>
                <a:cs typeface="Helvetica Neue"/>
                <a:sym typeface="Helvetica Neue"/>
              </a:rPr>
              <a:t>ROC Curve!</a:t>
            </a:r>
            <a:endParaRPr sz="1400" b="0" i="0" u="none" strike="noStrike" cap="none">
              <a:solidFill>
                <a:srgbClr val="000000"/>
              </a:solidFill>
              <a:latin typeface="Arial"/>
              <a:ea typeface="Arial"/>
              <a:cs typeface="Arial"/>
              <a:sym typeface="Arial"/>
            </a:endParaRPr>
          </a:p>
        </p:txBody>
      </p:sp>
      <p:cxnSp>
        <p:nvCxnSpPr>
          <p:cNvPr id="547" name="Google Shape;547;p45"/>
          <p:cNvCxnSpPr/>
          <p:nvPr/>
        </p:nvCxnSpPr>
        <p:spPr>
          <a:xfrm rot="10800000" flipH="1">
            <a:off x="2593579" y="1623046"/>
            <a:ext cx="1" cy="10469907"/>
          </a:xfrm>
          <a:prstGeom prst="straightConnector1">
            <a:avLst/>
          </a:prstGeom>
          <a:noFill/>
          <a:ln w="12700" cap="flat" cmpd="sng">
            <a:solidFill>
              <a:srgbClr val="929292"/>
            </a:solidFill>
            <a:prstDash val="solid"/>
            <a:miter lim="400000"/>
            <a:headEnd type="none" w="sm" len="sm"/>
            <a:tailEnd type="none" w="sm" len="sm"/>
          </a:ln>
        </p:spPr>
      </p:cxnSp>
      <p:cxnSp>
        <p:nvCxnSpPr>
          <p:cNvPr id="548" name="Google Shape;548;p45"/>
          <p:cNvCxnSpPr/>
          <p:nvPr/>
        </p:nvCxnSpPr>
        <p:spPr>
          <a:xfrm>
            <a:off x="1178321" y="11201682"/>
            <a:ext cx="11174313" cy="1"/>
          </a:xfrm>
          <a:prstGeom prst="straightConnector1">
            <a:avLst/>
          </a:prstGeom>
          <a:noFill/>
          <a:ln w="12700" cap="flat" cmpd="sng">
            <a:solidFill>
              <a:srgbClr val="929292"/>
            </a:solidFill>
            <a:prstDash val="solid"/>
            <a:miter lim="400000"/>
            <a:headEnd type="none" w="sm" len="sm"/>
            <a:tailEnd type="none" w="sm" len="sm"/>
          </a:ln>
        </p:spPr>
      </p:cxnSp>
      <p:pic>
        <p:nvPicPr>
          <p:cNvPr id="551" name="Google Shape;551;p45" descr="Line Line"/>
          <p:cNvPicPr preferRelativeResize="0"/>
          <p:nvPr/>
        </p:nvPicPr>
        <p:blipFill rotWithShape="1">
          <a:blip r:embed="rId3">
            <a:alphaModFix/>
          </a:blip>
          <a:srcRect/>
          <a:stretch/>
        </p:blipFill>
        <p:spPr>
          <a:xfrm rot="-2486966">
            <a:off x="828480" y="6879466"/>
            <a:ext cx="13213706" cy="114301"/>
          </a:xfrm>
          <a:prstGeom prst="rect">
            <a:avLst/>
          </a:prstGeom>
          <a:noFill/>
          <a:ln>
            <a:noFill/>
          </a:ln>
        </p:spPr>
      </p:pic>
      <p:sp>
        <p:nvSpPr>
          <p:cNvPr id="552" name="Google Shape;552;p45"/>
          <p:cNvSpPr txBox="1"/>
          <p:nvPr/>
        </p:nvSpPr>
        <p:spPr>
          <a:xfrm>
            <a:off x="9491912" y="3142708"/>
            <a:ext cx="1620928"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400"/>
              <a:buFont typeface="Helvetica Neue"/>
              <a:buNone/>
            </a:pPr>
            <a:r>
              <a:rPr lang="en-US" sz="2400" b="1" i="0" u="none" strike="noStrike" cap="none">
                <a:solidFill>
                  <a:srgbClr val="EF7001"/>
                </a:solidFill>
                <a:latin typeface="Helvetica Neue"/>
                <a:ea typeface="Helvetica Neue"/>
                <a:cs typeface="Helvetica Neue"/>
                <a:sym typeface="Helvetica Neue"/>
              </a:rPr>
              <a:t>“Random”</a:t>
            </a:r>
            <a:endParaRPr sz="1400" b="0" i="0" u="none" strike="noStrike" cap="none">
              <a:solidFill>
                <a:srgbClr val="000000"/>
              </a:solidFill>
              <a:latin typeface="Arial"/>
              <a:ea typeface="Arial"/>
              <a:cs typeface="Arial"/>
              <a:sym typeface="Arial"/>
            </a:endParaRPr>
          </a:p>
        </p:txBody>
      </p:sp>
      <p:pic>
        <p:nvPicPr>
          <p:cNvPr id="553" name="Google Shape;553;p45" descr="Line Shape"/>
          <p:cNvPicPr preferRelativeResize="0"/>
          <p:nvPr/>
        </p:nvPicPr>
        <p:blipFill rotWithShape="1">
          <a:blip r:embed="rId4">
            <a:alphaModFix/>
          </a:blip>
          <a:srcRect/>
          <a:stretch/>
        </p:blipFill>
        <p:spPr>
          <a:xfrm>
            <a:off x="2557595" y="2406488"/>
            <a:ext cx="9932831" cy="8785568"/>
          </a:xfrm>
          <a:prstGeom prst="rect">
            <a:avLst/>
          </a:prstGeom>
          <a:noFill/>
          <a:ln>
            <a:noFill/>
          </a:ln>
        </p:spPr>
      </p:pic>
      <p:sp>
        <p:nvSpPr>
          <p:cNvPr id="554" name="Google Shape;554;p45"/>
          <p:cNvSpPr txBox="1"/>
          <p:nvPr/>
        </p:nvSpPr>
        <p:spPr>
          <a:xfrm>
            <a:off x="11029075" y="1749142"/>
            <a:ext cx="1000659"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16D01"/>
              </a:buClr>
              <a:buSzPts val="2400"/>
              <a:buFont typeface="Helvetica Neue"/>
              <a:buNone/>
            </a:pPr>
            <a:r>
              <a:rPr lang="en-US" sz="2400" b="1" i="0" u="none" strike="noStrike" cap="none">
                <a:solidFill>
                  <a:srgbClr val="016D01"/>
                </a:solidFill>
                <a:latin typeface="Helvetica Neue"/>
                <a:ea typeface="Helvetica Neue"/>
                <a:cs typeface="Helvetica Neue"/>
                <a:sym typeface="Helvetica Neue"/>
              </a:rPr>
              <a:t>Great!</a:t>
            </a:r>
            <a:endParaRPr sz="1400" b="0" i="0" u="none" strike="noStrike" cap="none">
              <a:solidFill>
                <a:srgbClr val="000000"/>
              </a:solidFill>
              <a:latin typeface="Arial"/>
              <a:ea typeface="Arial"/>
              <a:cs typeface="Arial"/>
              <a:sym typeface="Arial"/>
            </a:endParaRPr>
          </a:p>
        </p:txBody>
      </p:sp>
      <p:pic>
        <p:nvPicPr>
          <p:cNvPr id="555" name="Google Shape;555;p45" descr="Line Shape"/>
          <p:cNvPicPr preferRelativeResize="0"/>
          <p:nvPr/>
        </p:nvPicPr>
        <p:blipFill rotWithShape="1">
          <a:blip r:embed="rId5">
            <a:alphaModFix/>
          </a:blip>
          <a:srcRect/>
          <a:stretch/>
        </p:blipFill>
        <p:spPr>
          <a:xfrm rot="10800000">
            <a:off x="2557595" y="2309983"/>
            <a:ext cx="9932831" cy="8785567"/>
          </a:xfrm>
          <a:prstGeom prst="rect">
            <a:avLst/>
          </a:prstGeom>
          <a:noFill/>
          <a:ln>
            <a:noFill/>
          </a:ln>
        </p:spPr>
      </p:pic>
      <p:sp>
        <p:nvSpPr>
          <p:cNvPr id="556" name="Google Shape;556;p45"/>
          <p:cNvSpPr txBox="1"/>
          <p:nvPr/>
        </p:nvSpPr>
        <p:spPr>
          <a:xfrm>
            <a:off x="12177148" y="10240182"/>
            <a:ext cx="1011328"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B41600"/>
              </a:buClr>
              <a:buSzPts val="2400"/>
              <a:buFont typeface="Helvetica Neue"/>
              <a:buNone/>
            </a:pPr>
            <a:r>
              <a:rPr lang="en-US" sz="2400" b="1" i="0" u="none" strike="noStrike" cap="none">
                <a:solidFill>
                  <a:srgbClr val="B41600"/>
                </a:solidFill>
                <a:latin typeface="Helvetica Neue"/>
                <a:ea typeface="Helvetica Neue"/>
                <a:cs typeface="Helvetica Neue"/>
                <a:sym typeface="Helvetica Neue"/>
              </a:rPr>
              <a:t>Awful.</a:t>
            </a:r>
            <a:endParaRPr sz="1400" b="0" i="0" u="none" strike="noStrike" cap="none">
              <a:solidFill>
                <a:srgbClr val="000000"/>
              </a:solidFill>
              <a:latin typeface="Arial"/>
              <a:ea typeface="Arial"/>
              <a:cs typeface="Arial"/>
              <a:sym typeface="Arial"/>
            </a:endParaRPr>
          </a:p>
        </p:txBody>
      </p:sp>
      <p:pic>
        <p:nvPicPr>
          <p:cNvPr id="557" name="Google Shape;557;p45" descr="Line Line"/>
          <p:cNvPicPr preferRelativeResize="0"/>
          <p:nvPr/>
        </p:nvPicPr>
        <p:blipFill rotWithShape="1">
          <a:blip r:embed="rId6">
            <a:alphaModFix/>
          </a:blip>
          <a:srcRect/>
          <a:stretch/>
        </p:blipFill>
        <p:spPr>
          <a:xfrm rot="-8100000">
            <a:off x="12209779" y="9171548"/>
            <a:ext cx="1434671" cy="405592"/>
          </a:xfrm>
          <a:prstGeom prst="rect">
            <a:avLst/>
          </a:prstGeom>
          <a:noFill/>
          <a:ln>
            <a:noFill/>
          </a:ln>
        </p:spPr>
      </p:pic>
      <p:sp>
        <p:nvSpPr>
          <p:cNvPr id="558" name="Google Shape;558;p45"/>
          <p:cNvSpPr txBox="1"/>
          <p:nvPr/>
        </p:nvSpPr>
        <p:spPr>
          <a:xfrm>
            <a:off x="13215140" y="9570456"/>
            <a:ext cx="4942470" cy="854391"/>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500"/>
              <a:buFont typeface="Helvetica Neue"/>
              <a:buNone/>
            </a:pPr>
            <a:r>
              <a:rPr lang="en-US" sz="2500" b="1" i="0" u="none" strike="noStrike" cap="none">
                <a:solidFill>
                  <a:srgbClr val="EF7001"/>
                </a:solidFill>
                <a:latin typeface="Helvetica Neue"/>
                <a:ea typeface="Helvetica Neue"/>
                <a:cs typeface="Helvetica Neue"/>
                <a:sym typeface="Helvetica Neue"/>
              </a:rPr>
              <a:t>need lots of false positives before detecting a true positive</a:t>
            </a:r>
            <a:endParaRPr sz="1400" b="0" i="0" u="none" strike="noStrike" cap="none">
              <a:solidFill>
                <a:srgbClr val="000000"/>
              </a:solidFill>
              <a:latin typeface="Arial"/>
              <a:ea typeface="Arial"/>
              <a:cs typeface="Arial"/>
              <a:sym typeface="Arial"/>
            </a:endParaRPr>
          </a:p>
        </p:txBody>
      </p:sp>
      <p:sp>
        <p:nvSpPr>
          <p:cNvPr id="559" name="Google Shape;559;p45"/>
          <p:cNvSpPr txBox="1"/>
          <p:nvPr/>
        </p:nvSpPr>
        <p:spPr>
          <a:xfrm>
            <a:off x="3265857" y="12301101"/>
            <a:ext cx="17852286" cy="646922"/>
          </a:xfrm>
          <a:prstGeom prst="rect">
            <a:avLst/>
          </a:prstGeom>
          <a:noFill/>
          <a:ln>
            <a:noFill/>
          </a:ln>
        </p:spPr>
        <p:txBody>
          <a:bodyPr spcFirstLastPara="1" wrap="square" lIns="50800" tIns="50800" rIns="50800" bIns="50800" anchor="t" anchorCtr="0">
            <a:normAutofit fontScale="92500"/>
          </a:bodyPr>
          <a:lstStyle/>
          <a:p>
            <a:pPr marL="374396" marR="0" lvl="0" indent="-374396" algn="l" rtl="0">
              <a:lnSpc>
                <a:spcPct val="100000"/>
              </a:lnSpc>
              <a:spcBef>
                <a:spcPts val="0"/>
              </a:spcBef>
              <a:spcAft>
                <a:spcPts val="0"/>
              </a:spcAft>
              <a:buClr>
                <a:srgbClr val="000000"/>
              </a:buClr>
              <a:buSzPct val="132971"/>
              <a:buFont typeface="Helvetica Neue"/>
              <a:buChar char="■"/>
            </a:pPr>
            <a:r>
              <a:rPr lang="en-US" sz="2948" b="1" i="0" u="none" strike="noStrike" cap="none">
                <a:solidFill>
                  <a:srgbClr val="000000"/>
                </a:solidFill>
                <a:latin typeface="Helvetica Neue"/>
                <a:ea typeface="Helvetica Neue"/>
                <a:cs typeface="Helvetica Neue"/>
                <a:sym typeface="Helvetica Neue"/>
              </a:rPr>
              <a:t>ROC Curve</a:t>
            </a:r>
            <a:r>
              <a:rPr lang="en-US" sz="2948" b="0" i="0" u="none" strike="noStrike" cap="none">
                <a:solidFill>
                  <a:srgbClr val="000000"/>
                </a:solidFill>
                <a:latin typeface="Helvetica Neue"/>
                <a:ea typeface="Helvetica Neue"/>
                <a:cs typeface="Helvetica Neue"/>
                <a:sym typeface="Helvetica Neue"/>
              </a:rPr>
              <a:t> quantify the amount of “error”/noise that is necessary for a classifier to make a good prediction</a:t>
            </a:r>
            <a:endParaRPr sz="1400" b="0" i="0" u="none" strike="noStrike" cap="none">
              <a:solidFill>
                <a:srgbClr val="000000"/>
              </a:solidFill>
              <a:latin typeface="Arial"/>
              <a:ea typeface="Arial"/>
              <a:cs typeface="Arial"/>
              <a:sym typeface="Arial"/>
            </a:endParaRPr>
          </a:p>
        </p:txBody>
      </p:sp>
      <p:sp>
        <p:nvSpPr>
          <p:cNvPr id="560" name="Google Shape;560;p45"/>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30</a:t>
            </a:fld>
            <a:endParaRPr/>
          </a:p>
        </p:txBody>
      </p:sp>
      <p:sp>
        <p:nvSpPr>
          <p:cNvPr id="561" name="Google Shape;561;p45"/>
          <p:cNvSpPr txBox="1"/>
          <p:nvPr/>
        </p:nvSpPr>
        <p:spPr>
          <a:xfrm>
            <a:off x="14391494" y="5701094"/>
            <a:ext cx="4503040" cy="548133"/>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3000"/>
              <a:buFont typeface="Helvetica Neue"/>
              <a:buNone/>
            </a:pPr>
            <a:r>
              <a:rPr lang="en-US" sz="3000" b="0" i="0" u="none" strike="noStrike" cap="none">
                <a:solidFill>
                  <a:srgbClr val="5E5E5E"/>
                </a:solidFill>
                <a:latin typeface="Helvetica Neue"/>
                <a:ea typeface="Helvetica Neue"/>
                <a:cs typeface="Helvetica Neue"/>
                <a:sym typeface="Helvetica Neue"/>
              </a:rPr>
              <a:t>Receiver Operation Curve</a:t>
            </a:r>
            <a:endParaRPr sz="1400" b="0" i="0" u="none" strike="noStrike" cap="none">
              <a:solidFill>
                <a:srgbClr val="000000"/>
              </a:solidFill>
              <a:latin typeface="Arial"/>
              <a:ea typeface="Arial"/>
              <a:cs typeface="Arial"/>
              <a:sym typeface="Arial"/>
            </a:endParaRPr>
          </a:p>
        </p:txBody>
      </p:sp>
      <p:sp>
        <p:nvSpPr>
          <p:cNvPr id="562" name="Google Shape;562;p45"/>
          <p:cNvSpPr txBox="1"/>
          <p:nvPr/>
        </p:nvSpPr>
        <p:spPr>
          <a:xfrm>
            <a:off x="13577746" y="7592151"/>
            <a:ext cx="9932832" cy="810478"/>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006B64"/>
              </a:buClr>
              <a:buSzPts val="4600"/>
              <a:buFont typeface="Helvetica Neue"/>
              <a:buNone/>
            </a:pPr>
            <a:r>
              <a:rPr lang="en-US" sz="4600" b="0" i="0" u="none" strike="noStrike" cap="none">
                <a:solidFill>
                  <a:srgbClr val="006B64"/>
                </a:solidFill>
                <a:latin typeface="Helvetica Neue"/>
                <a:ea typeface="Helvetica Neue"/>
                <a:cs typeface="Helvetica Neue"/>
                <a:sym typeface="Helvetica Neue"/>
              </a:rPr>
              <a:t>Q: How is a curve generated?  </a:t>
            </a:r>
            <a:endParaRPr/>
          </a:p>
        </p:txBody>
      </p:sp>
      <p:sp>
        <p:nvSpPr>
          <p:cNvPr id="4" name="Google Shape;549;p45">
            <a:extLst>
              <a:ext uri="{FF2B5EF4-FFF2-40B4-BE49-F238E27FC236}">
                <a16:creationId xmlns:a16="http://schemas.microsoft.com/office/drawing/2014/main" id="{36FFDC06-7958-ED48-B4CA-E5CE82120E65}"/>
              </a:ext>
            </a:extLst>
          </p:cNvPr>
          <p:cNvSpPr txBox="1"/>
          <p:nvPr/>
        </p:nvSpPr>
        <p:spPr>
          <a:xfrm rot="-5400000">
            <a:off x="499410" y="4973053"/>
            <a:ext cx="3458231" cy="595035"/>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1800"/>
              <a:buFont typeface="Helvetica Neue"/>
              <a:buNone/>
            </a:pPr>
            <a:r>
              <a:rPr lang="en-US" sz="3200" b="1" i="0" u="none" strike="noStrike" cap="none" dirty="0">
                <a:solidFill>
                  <a:srgbClr val="5E5E5E"/>
                </a:solidFill>
                <a:latin typeface="Helvetica Neue"/>
                <a:ea typeface="Helvetica Neue"/>
                <a:cs typeface="Helvetica Neue"/>
                <a:sym typeface="Helvetica Neue"/>
              </a:rPr>
              <a:t>True Positive</a:t>
            </a:r>
            <a:endParaRPr sz="2400" b="0" i="0" u="none" strike="noStrike" cap="none" dirty="0">
              <a:solidFill>
                <a:srgbClr val="000000"/>
              </a:solidFill>
              <a:latin typeface="Arial"/>
              <a:ea typeface="Arial"/>
              <a:cs typeface="Arial"/>
              <a:sym typeface="Arial"/>
            </a:endParaRPr>
          </a:p>
        </p:txBody>
      </p:sp>
      <p:sp>
        <p:nvSpPr>
          <p:cNvPr id="5" name="Google Shape;550;p45">
            <a:extLst>
              <a:ext uri="{FF2B5EF4-FFF2-40B4-BE49-F238E27FC236}">
                <a16:creationId xmlns:a16="http://schemas.microsoft.com/office/drawing/2014/main" id="{847F742E-97C3-C0C2-AEAA-951B09020A77}"/>
              </a:ext>
            </a:extLst>
          </p:cNvPr>
          <p:cNvSpPr txBox="1"/>
          <p:nvPr/>
        </p:nvSpPr>
        <p:spPr>
          <a:xfrm>
            <a:off x="6970683" y="11315140"/>
            <a:ext cx="2990911" cy="53347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1800"/>
              <a:buFont typeface="Helvetica Neue"/>
              <a:buNone/>
            </a:pPr>
            <a:r>
              <a:rPr lang="en-US" sz="2800" b="1" i="0" u="none" strike="noStrike" cap="none" dirty="0">
                <a:solidFill>
                  <a:srgbClr val="5E5E5E"/>
                </a:solidFill>
                <a:latin typeface="Helvetica Neue"/>
                <a:ea typeface="Helvetica Neue"/>
                <a:cs typeface="Helvetica Neue"/>
                <a:sym typeface="Helvetica Neue"/>
              </a:rPr>
              <a:t>False Positive</a:t>
            </a:r>
            <a:endParaRPr sz="20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6931288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1"/>
                                        </p:tgtEl>
                                        <p:attrNameLst>
                                          <p:attrName>style.visibility</p:attrName>
                                        </p:attrNameLst>
                                      </p:cBhvr>
                                      <p:to>
                                        <p:strVal val="visible"/>
                                      </p:to>
                                    </p:set>
                                    <p:animEffect transition="in" filter="fade">
                                      <p:cBhvr>
                                        <p:cTn id="7" dur="700"/>
                                        <p:tgtEl>
                                          <p:spTgt spid="551"/>
                                        </p:tgtEl>
                                      </p:cBhvr>
                                    </p:animEffect>
                                  </p:childTnLst>
                                </p:cTn>
                              </p:par>
                            </p:childTnLst>
                          </p:cTn>
                        </p:par>
                        <p:par>
                          <p:cTn id="8" fill="hold">
                            <p:stCondLst>
                              <p:cond delay="700"/>
                            </p:stCondLst>
                            <p:childTnLst>
                              <p:par>
                                <p:cTn id="9" presetID="1" presetClass="entr" presetSubtype="0" fill="hold" nodeType="afterEffect">
                                  <p:stCondLst>
                                    <p:cond delay="0"/>
                                  </p:stCondLst>
                                  <p:childTnLst>
                                    <p:set>
                                      <p:cBhvr>
                                        <p:cTn id="10" dur="1" fill="hold">
                                          <p:stCondLst>
                                            <p:cond delay="0"/>
                                          </p:stCondLst>
                                        </p:cTn>
                                        <p:tgtEl>
                                          <p:spTgt spid="5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53"/>
                                        </p:tgtEl>
                                        <p:attrNameLst>
                                          <p:attrName>style.visibility</p:attrName>
                                        </p:attrNameLst>
                                      </p:cBhvr>
                                      <p:to>
                                        <p:strVal val="visible"/>
                                      </p:to>
                                    </p:set>
                                    <p:animEffect transition="in" filter="fade">
                                      <p:cBhvr>
                                        <p:cTn id="15" dur="800"/>
                                        <p:tgtEl>
                                          <p:spTgt spid="553"/>
                                        </p:tgtEl>
                                      </p:cBhvr>
                                    </p:animEffect>
                                  </p:childTnLst>
                                </p:cTn>
                              </p:par>
                            </p:childTnLst>
                          </p:cTn>
                        </p:par>
                        <p:par>
                          <p:cTn id="16" fill="hold">
                            <p:stCondLst>
                              <p:cond delay="800"/>
                            </p:stCondLst>
                            <p:childTnLst>
                              <p:par>
                                <p:cTn id="17" presetID="1" presetClass="entr" presetSubtype="0" fill="hold" nodeType="afterEffect">
                                  <p:stCondLst>
                                    <p:cond delay="0"/>
                                  </p:stCondLst>
                                  <p:childTnLst>
                                    <p:set>
                                      <p:cBhvr>
                                        <p:cTn id="18" dur="1" fill="hold">
                                          <p:stCondLst>
                                            <p:cond delay="0"/>
                                          </p:stCondLst>
                                        </p:cTn>
                                        <p:tgtEl>
                                          <p:spTgt spid="55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55"/>
                                        </p:tgtEl>
                                        <p:attrNameLst>
                                          <p:attrName>style.visibility</p:attrName>
                                        </p:attrNameLst>
                                      </p:cBhvr>
                                      <p:to>
                                        <p:strVal val="visible"/>
                                      </p:to>
                                    </p:set>
                                    <p:animEffect transition="in" filter="fade">
                                      <p:cBhvr>
                                        <p:cTn id="23" dur="800"/>
                                        <p:tgtEl>
                                          <p:spTgt spid="555"/>
                                        </p:tgtEl>
                                      </p:cBhvr>
                                    </p:animEffect>
                                  </p:childTnLst>
                                </p:cTn>
                              </p:par>
                            </p:childTnLst>
                          </p:cTn>
                        </p:par>
                        <p:par>
                          <p:cTn id="24" fill="hold">
                            <p:stCondLst>
                              <p:cond delay="800"/>
                            </p:stCondLst>
                            <p:childTnLst>
                              <p:par>
                                <p:cTn id="25" presetID="1" presetClass="entr" presetSubtype="0" fill="hold" nodeType="afterEffect">
                                  <p:stCondLst>
                                    <p:cond delay="0"/>
                                  </p:stCondLst>
                                  <p:childTnLst>
                                    <p:set>
                                      <p:cBhvr>
                                        <p:cTn id="26" dur="1" fill="hold">
                                          <p:stCondLst>
                                            <p:cond delay="0"/>
                                          </p:stCondLst>
                                        </p:cTn>
                                        <p:tgtEl>
                                          <p:spTgt spid="55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5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5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59"/>
                                        </p:tgtEl>
                                        <p:attrNameLst>
                                          <p:attrName>style.visibility</p:attrName>
                                        </p:attrNameLst>
                                      </p:cBhvr>
                                      <p:to>
                                        <p:strVal val="visible"/>
                                      </p:to>
                                    </p:set>
                                  </p:childTnLst>
                                </p:cTn>
                              </p:par>
                              <p:par>
                                <p:cTn id="37" presetID="1" presetClass="exit" presetSubtype="0" fill="hold" nodeType="withEffect">
                                  <p:stCondLst>
                                    <p:cond delay="0"/>
                                  </p:stCondLst>
                                  <p:childTnLst>
                                    <p:set>
                                      <p:cBhvr>
                                        <p:cTn id="38" dur="1" fill="hold">
                                          <p:stCondLst>
                                            <p:cond delay="1"/>
                                          </p:stCondLst>
                                        </p:cTn>
                                        <p:tgtEl>
                                          <p:spTgt spid="557"/>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1"/>
                                          </p:stCondLst>
                                        </p:cTn>
                                        <p:tgtEl>
                                          <p:spTgt spid="558"/>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pic>
        <p:nvPicPr>
          <p:cNvPr id="5" name="Picture 4">
            <a:extLst>
              <a:ext uri="{FF2B5EF4-FFF2-40B4-BE49-F238E27FC236}">
                <a16:creationId xmlns:a16="http://schemas.microsoft.com/office/drawing/2014/main" id="{BB3F04C8-4619-5EF8-9C0D-D4BB4171DEF5}"/>
              </a:ext>
            </a:extLst>
          </p:cNvPr>
          <p:cNvPicPr>
            <a:picLocks noChangeAspect="1"/>
          </p:cNvPicPr>
          <p:nvPr/>
        </p:nvPicPr>
        <p:blipFill>
          <a:blip r:embed="rId3"/>
          <a:stretch>
            <a:fillRect/>
          </a:stretch>
        </p:blipFill>
        <p:spPr>
          <a:xfrm>
            <a:off x="1094156" y="1378833"/>
            <a:ext cx="12112115" cy="12112115"/>
          </a:xfrm>
          <a:prstGeom prst="rect">
            <a:avLst/>
          </a:prstGeom>
        </p:spPr>
      </p:pic>
      <p:sp>
        <p:nvSpPr>
          <p:cNvPr id="546" name="Google Shape;546;p45"/>
          <p:cNvSpPr txBox="1"/>
          <p:nvPr/>
        </p:nvSpPr>
        <p:spPr>
          <a:xfrm>
            <a:off x="14146188" y="3798779"/>
            <a:ext cx="6317210" cy="1428452"/>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4C7F"/>
              </a:buClr>
              <a:buSzPts val="8700"/>
              <a:buFont typeface="Helvetica Neue"/>
              <a:buNone/>
            </a:pPr>
            <a:r>
              <a:rPr lang="en-US" sz="8700" b="1" i="0" u="none" strike="noStrike" cap="none">
                <a:solidFill>
                  <a:srgbClr val="004C7F"/>
                </a:solidFill>
                <a:latin typeface="Helvetica Neue"/>
                <a:ea typeface="Helvetica Neue"/>
                <a:cs typeface="Helvetica Neue"/>
                <a:sym typeface="Helvetica Neue"/>
              </a:rPr>
              <a:t>ROC Curve!</a:t>
            </a:r>
            <a:endParaRPr sz="1400" b="0" i="0" u="none" strike="noStrike" cap="none">
              <a:solidFill>
                <a:srgbClr val="000000"/>
              </a:solidFill>
              <a:latin typeface="Arial"/>
              <a:ea typeface="Arial"/>
              <a:cs typeface="Arial"/>
              <a:sym typeface="Arial"/>
            </a:endParaRPr>
          </a:p>
        </p:txBody>
      </p:sp>
      <p:cxnSp>
        <p:nvCxnSpPr>
          <p:cNvPr id="547" name="Google Shape;547;p45"/>
          <p:cNvCxnSpPr/>
          <p:nvPr/>
        </p:nvCxnSpPr>
        <p:spPr>
          <a:xfrm rot="10800000" flipH="1">
            <a:off x="2593579" y="1623046"/>
            <a:ext cx="1" cy="10469907"/>
          </a:xfrm>
          <a:prstGeom prst="straightConnector1">
            <a:avLst/>
          </a:prstGeom>
          <a:noFill/>
          <a:ln w="12700" cap="flat" cmpd="sng">
            <a:solidFill>
              <a:srgbClr val="929292"/>
            </a:solidFill>
            <a:prstDash val="solid"/>
            <a:miter lim="400000"/>
            <a:headEnd type="none" w="sm" len="sm"/>
            <a:tailEnd type="none" w="sm" len="sm"/>
          </a:ln>
        </p:spPr>
      </p:cxnSp>
      <p:cxnSp>
        <p:nvCxnSpPr>
          <p:cNvPr id="548" name="Google Shape;548;p45"/>
          <p:cNvCxnSpPr/>
          <p:nvPr/>
        </p:nvCxnSpPr>
        <p:spPr>
          <a:xfrm>
            <a:off x="1178321" y="11201682"/>
            <a:ext cx="11174313" cy="1"/>
          </a:xfrm>
          <a:prstGeom prst="straightConnector1">
            <a:avLst/>
          </a:prstGeom>
          <a:noFill/>
          <a:ln w="12700" cap="flat" cmpd="sng">
            <a:solidFill>
              <a:srgbClr val="929292"/>
            </a:solidFill>
            <a:prstDash val="solid"/>
            <a:miter lim="400000"/>
            <a:headEnd type="none" w="sm" len="sm"/>
            <a:tailEnd type="none" w="sm" len="sm"/>
          </a:ln>
        </p:spPr>
      </p:cxnSp>
      <p:sp>
        <p:nvSpPr>
          <p:cNvPr id="549" name="Google Shape;549;p45"/>
          <p:cNvSpPr txBox="1"/>
          <p:nvPr/>
        </p:nvSpPr>
        <p:spPr>
          <a:xfrm rot="-5400000">
            <a:off x="499410" y="4973053"/>
            <a:ext cx="3458231" cy="595035"/>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1800"/>
              <a:buFont typeface="Helvetica Neue"/>
              <a:buNone/>
            </a:pPr>
            <a:r>
              <a:rPr lang="en-US" sz="3200" b="1" i="0" u="none" strike="noStrike" cap="none" dirty="0">
                <a:solidFill>
                  <a:srgbClr val="5E5E5E"/>
                </a:solidFill>
                <a:latin typeface="Helvetica Neue"/>
                <a:ea typeface="Helvetica Neue"/>
                <a:cs typeface="Helvetica Neue"/>
                <a:sym typeface="Helvetica Neue"/>
              </a:rPr>
              <a:t>True Positive</a:t>
            </a:r>
            <a:endParaRPr sz="2400" b="0" i="0" u="none" strike="noStrike" cap="none" dirty="0">
              <a:solidFill>
                <a:srgbClr val="000000"/>
              </a:solidFill>
              <a:latin typeface="Arial"/>
              <a:ea typeface="Arial"/>
              <a:cs typeface="Arial"/>
              <a:sym typeface="Arial"/>
            </a:endParaRPr>
          </a:p>
        </p:txBody>
      </p:sp>
      <p:sp>
        <p:nvSpPr>
          <p:cNvPr id="550" name="Google Shape;550;p45"/>
          <p:cNvSpPr txBox="1"/>
          <p:nvPr/>
        </p:nvSpPr>
        <p:spPr>
          <a:xfrm>
            <a:off x="6970683" y="11315140"/>
            <a:ext cx="2990911" cy="53347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1800"/>
              <a:buFont typeface="Helvetica Neue"/>
              <a:buNone/>
            </a:pPr>
            <a:r>
              <a:rPr lang="en-US" sz="2800" b="1" i="0" u="none" strike="noStrike" cap="none" dirty="0">
                <a:solidFill>
                  <a:srgbClr val="5E5E5E"/>
                </a:solidFill>
                <a:latin typeface="Helvetica Neue"/>
                <a:ea typeface="Helvetica Neue"/>
                <a:cs typeface="Helvetica Neue"/>
                <a:sym typeface="Helvetica Neue"/>
              </a:rPr>
              <a:t>False Positive</a:t>
            </a:r>
            <a:endParaRPr sz="2000" b="0" i="0" u="none" strike="noStrike" cap="none" dirty="0">
              <a:solidFill>
                <a:srgbClr val="000000"/>
              </a:solidFill>
              <a:latin typeface="Arial"/>
              <a:ea typeface="Arial"/>
              <a:cs typeface="Arial"/>
              <a:sym typeface="Arial"/>
            </a:endParaRPr>
          </a:p>
        </p:txBody>
      </p:sp>
      <p:sp>
        <p:nvSpPr>
          <p:cNvPr id="559" name="Google Shape;559;p45"/>
          <p:cNvSpPr txBox="1"/>
          <p:nvPr/>
        </p:nvSpPr>
        <p:spPr>
          <a:xfrm>
            <a:off x="3265857" y="12301101"/>
            <a:ext cx="17852286" cy="646922"/>
          </a:xfrm>
          <a:prstGeom prst="rect">
            <a:avLst/>
          </a:prstGeom>
          <a:noFill/>
          <a:ln>
            <a:noFill/>
          </a:ln>
        </p:spPr>
        <p:txBody>
          <a:bodyPr spcFirstLastPara="1" wrap="square" lIns="50800" tIns="50800" rIns="50800" bIns="50800" anchor="t" anchorCtr="0">
            <a:normAutofit fontScale="92500"/>
          </a:bodyPr>
          <a:lstStyle/>
          <a:p>
            <a:pPr marL="374396" marR="0" lvl="0" indent="-374396" algn="l" rtl="0">
              <a:lnSpc>
                <a:spcPct val="100000"/>
              </a:lnSpc>
              <a:spcBef>
                <a:spcPts val="0"/>
              </a:spcBef>
              <a:spcAft>
                <a:spcPts val="0"/>
              </a:spcAft>
              <a:buClr>
                <a:srgbClr val="000000"/>
              </a:buClr>
              <a:buSzPct val="132971"/>
              <a:buFont typeface="Helvetica Neue"/>
              <a:buChar char="■"/>
            </a:pPr>
            <a:r>
              <a:rPr lang="en-US" sz="2948" b="1" i="0" u="none" strike="noStrike" cap="none">
                <a:solidFill>
                  <a:srgbClr val="000000"/>
                </a:solidFill>
                <a:latin typeface="Helvetica Neue"/>
                <a:ea typeface="Helvetica Neue"/>
                <a:cs typeface="Helvetica Neue"/>
                <a:sym typeface="Helvetica Neue"/>
              </a:rPr>
              <a:t>ROC Curve</a:t>
            </a:r>
            <a:r>
              <a:rPr lang="en-US" sz="2948" b="0" i="0" u="none" strike="noStrike" cap="none">
                <a:solidFill>
                  <a:srgbClr val="000000"/>
                </a:solidFill>
                <a:latin typeface="Helvetica Neue"/>
                <a:ea typeface="Helvetica Neue"/>
                <a:cs typeface="Helvetica Neue"/>
                <a:sym typeface="Helvetica Neue"/>
              </a:rPr>
              <a:t> quantify the amount of “error”/noise that is necessary for a classifier to make a good prediction</a:t>
            </a:r>
            <a:endParaRPr sz="1400" b="0" i="0" u="none" strike="noStrike" cap="none">
              <a:solidFill>
                <a:srgbClr val="000000"/>
              </a:solidFill>
              <a:latin typeface="Arial"/>
              <a:ea typeface="Arial"/>
              <a:cs typeface="Arial"/>
              <a:sym typeface="Arial"/>
            </a:endParaRPr>
          </a:p>
        </p:txBody>
      </p:sp>
      <p:sp>
        <p:nvSpPr>
          <p:cNvPr id="560" name="Google Shape;560;p45"/>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31</a:t>
            </a:fld>
            <a:endParaRPr/>
          </a:p>
        </p:txBody>
      </p:sp>
      <p:sp>
        <p:nvSpPr>
          <p:cNvPr id="561" name="Google Shape;561;p45"/>
          <p:cNvSpPr txBox="1"/>
          <p:nvPr/>
        </p:nvSpPr>
        <p:spPr>
          <a:xfrm>
            <a:off x="14391494" y="5701094"/>
            <a:ext cx="4503040" cy="548133"/>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3000"/>
              <a:buFont typeface="Helvetica Neue"/>
              <a:buNone/>
            </a:pPr>
            <a:r>
              <a:rPr lang="en-US" sz="3000" b="0" i="0" u="none" strike="noStrike" cap="none">
                <a:solidFill>
                  <a:srgbClr val="5E5E5E"/>
                </a:solidFill>
                <a:latin typeface="Helvetica Neue"/>
                <a:ea typeface="Helvetica Neue"/>
                <a:cs typeface="Helvetica Neue"/>
                <a:sym typeface="Helvetica Neue"/>
              </a:rPr>
              <a:t>Receiver Operation Curve</a:t>
            </a:r>
            <a:endParaRPr sz="1400" b="0" i="0" u="none" strike="noStrike" cap="none">
              <a:solidFill>
                <a:srgbClr val="000000"/>
              </a:solidFill>
              <a:latin typeface="Arial"/>
              <a:ea typeface="Arial"/>
              <a:cs typeface="Arial"/>
              <a:sym typeface="Arial"/>
            </a:endParaRPr>
          </a:p>
        </p:txBody>
      </p:sp>
      <p:sp>
        <p:nvSpPr>
          <p:cNvPr id="562" name="Google Shape;562;p45"/>
          <p:cNvSpPr txBox="1"/>
          <p:nvPr/>
        </p:nvSpPr>
        <p:spPr>
          <a:xfrm>
            <a:off x="13577746" y="7592151"/>
            <a:ext cx="9932832" cy="810478"/>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006B64"/>
              </a:buClr>
              <a:buSzPts val="4600"/>
              <a:buFont typeface="Helvetica Neue"/>
              <a:buNone/>
            </a:pPr>
            <a:r>
              <a:rPr lang="en-US" sz="4600" b="0" i="0" u="none" strike="noStrike" cap="none" dirty="0">
                <a:solidFill>
                  <a:srgbClr val="006B64"/>
                </a:solidFill>
                <a:latin typeface="Helvetica Neue"/>
                <a:ea typeface="Helvetica Neue"/>
                <a:cs typeface="Helvetica Neue"/>
                <a:sym typeface="Helvetica Neue"/>
              </a:rPr>
              <a:t>Q: How is a curve generated?  </a:t>
            </a:r>
            <a:endParaRPr dirty="0"/>
          </a:p>
        </p:txBody>
      </p:sp>
      <p:sp>
        <p:nvSpPr>
          <p:cNvPr id="6" name="Google Shape;562;p45">
            <a:extLst>
              <a:ext uri="{FF2B5EF4-FFF2-40B4-BE49-F238E27FC236}">
                <a16:creationId xmlns:a16="http://schemas.microsoft.com/office/drawing/2014/main" id="{86A35D10-8E85-E093-C44B-4CEE20ED25ED}"/>
              </a:ext>
            </a:extLst>
          </p:cNvPr>
          <p:cNvSpPr txBox="1"/>
          <p:nvPr/>
        </p:nvSpPr>
        <p:spPr>
          <a:xfrm>
            <a:off x="13928118" y="9787200"/>
            <a:ext cx="9932832" cy="810478"/>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006B64"/>
              </a:buClr>
              <a:buSzPts val="4600"/>
              <a:buFont typeface="Helvetica Neue"/>
              <a:buNone/>
            </a:pPr>
            <a:r>
              <a:rPr lang="en-US" sz="4600" b="0" i="0" u="none" strike="noStrike" cap="none" dirty="0">
                <a:solidFill>
                  <a:srgbClr val="006B64"/>
                </a:solidFill>
                <a:latin typeface="Helvetica Neue"/>
                <a:ea typeface="Helvetica Neue"/>
                <a:cs typeface="Helvetica Neue"/>
                <a:sym typeface="Helvetica Neue"/>
              </a:rPr>
              <a:t>This is a parametric curve</a:t>
            </a:r>
            <a:endParaRPr dirty="0"/>
          </a:p>
        </p:txBody>
      </p:sp>
    </p:spTree>
    <p:extLst>
      <p:ext uri="{BB962C8B-B14F-4D97-AF65-F5344CB8AC3E}">
        <p14:creationId xmlns:p14="http://schemas.microsoft.com/office/powerpoint/2010/main" val="41667518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cxnSp>
        <p:nvCxnSpPr>
          <p:cNvPr id="567" name="Google Shape;567;g290ab77567f_0_8"/>
          <p:cNvCxnSpPr/>
          <p:nvPr/>
        </p:nvCxnSpPr>
        <p:spPr>
          <a:xfrm>
            <a:off x="1591350" y="1629250"/>
            <a:ext cx="0" cy="10647000"/>
          </a:xfrm>
          <a:prstGeom prst="straightConnector1">
            <a:avLst/>
          </a:prstGeom>
          <a:noFill/>
          <a:ln w="28575" cap="flat" cmpd="sng">
            <a:solidFill>
              <a:schemeClr val="dk2"/>
            </a:solidFill>
            <a:prstDash val="solid"/>
            <a:round/>
            <a:headEnd type="none" w="med" len="med"/>
            <a:tailEnd type="none" w="med" len="med"/>
          </a:ln>
        </p:spPr>
      </p:cxnSp>
      <p:cxnSp>
        <p:nvCxnSpPr>
          <p:cNvPr id="568" name="Google Shape;568;g290ab77567f_0_8"/>
          <p:cNvCxnSpPr/>
          <p:nvPr/>
        </p:nvCxnSpPr>
        <p:spPr>
          <a:xfrm>
            <a:off x="947250" y="11480525"/>
            <a:ext cx="10002900" cy="0"/>
          </a:xfrm>
          <a:prstGeom prst="straightConnector1">
            <a:avLst/>
          </a:prstGeom>
          <a:noFill/>
          <a:ln w="28575" cap="flat" cmpd="sng">
            <a:solidFill>
              <a:schemeClr val="dk2"/>
            </a:solidFill>
            <a:prstDash val="solid"/>
            <a:round/>
            <a:headEnd type="none" w="med" len="med"/>
            <a:tailEnd type="none" w="med" len="med"/>
          </a:ln>
        </p:spPr>
      </p:cxnSp>
      <p:sp>
        <p:nvSpPr>
          <p:cNvPr id="569" name="Google Shape;569;g290ab77567f_0_8"/>
          <p:cNvSpPr txBox="1"/>
          <p:nvPr/>
        </p:nvSpPr>
        <p:spPr>
          <a:xfrm>
            <a:off x="265225" y="1894475"/>
            <a:ext cx="1060800" cy="83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Helvetica Neue"/>
              <a:ea typeface="Helvetica Neue"/>
              <a:cs typeface="Helvetica Neue"/>
              <a:sym typeface="Helvetica Neue"/>
            </a:endParaRPr>
          </a:p>
        </p:txBody>
      </p:sp>
      <p:sp>
        <p:nvSpPr>
          <p:cNvPr id="570" name="Google Shape;570;g290ab77567f_0_8"/>
          <p:cNvSpPr txBox="1"/>
          <p:nvPr/>
        </p:nvSpPr>
        <p:spPr>
          <a:xfrm>
            <a:off x="18925" y="2197575"/>
            <a:ext cx="15534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600">
                <a:latin typeface="Helvetica Neue"/>
                <a:ea typeface="Helvetica Neue"/>
                <a:cs typeface="Helvetica Neue"/>
                <a:sym typeface="Helvetica Neue"/>
              </a:rPr>
              <a:t>TPR</a:t>
            </a:r>
            <a:endParaRPr sz="4600">
              <a:latin typeface="Helvetica Neue"/>
              <a:ea typeface="Helvetica Neue"/>
              <a:cs typeface="Helvetica Neue"/>
              <a:sym typeface="Helvetica Neue"/>
            </a:endParaRPr>
          </a:p>
        </p:txBody>
      </p:sp>
      <p:sp>
        <p:nvSpPr>
          <p:cNvPr id="571" name="Google Shape;571;g290ab77567f_0_8"/>
          <p:cNvSpPr txBox="1"/>
          <p:nvPr/>
        </p:nvSpPr>
        <p:spPr>
          <a:xfrm>
            <a:off x="8923825" y="12049675"/>
            <a:ext cx="15534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600">
                <a:latin typeface="Helvetica Neue"/>
                <a:ea typeface="Helvetica Neue"/>
                <a:cs typeface="Helvetica Neue"/>
                <a:sym typeface="Helvetica Neue"/>
              </a:rPr>
              <a:t>FPR</a:t>
            </a:r>
            <a:endParaRPr sz="4600">
              <a:latin typeface="Helvetica Neue"/>
              <a:ea typeface="Helvetica Neue"/>
              <a:cs typeface="Helvetica Neue"/>
              <a:sym typeface="Helvetica Neue"/>
            </a:endParaRPr>
          </a:p>
        </p:txBody>
      </p:sp>
      <p:sp>
        <p:nvSpPr>
          <p:cNvPr id="572" name="Google Shape;572;g290ab77567f_0_8"/>
          <p:cNvSpPr/>
          <p:nvPr/>
        </p:nvSpPr>
        <p:spPr>
          <a:xfrm>
            <a:off x="1553475" y="1875150"/>
            <a:ext cx="10002286" cy="9529600"/>
          </a:xfrm>
          <a:custGeom>
            <a:avLst/>
            <a:gdLst/>
            <a:ahLst/>
            <a:cxnLst/>
            <a:rect l="l" t="t" r="r" b="b"/>
            <a:pathLst>
              <a:path w="543086" h="381184" extrusionOk="0">
                <a:moveTo>
                  <a:pt x="0" y="381184"/>
                </a:moveTo>
                <a:cubicBezTo>
                  <a:pt x="18692" y="323087"/>
                  <a:pt x="26523" y="93981"/>
                  <a:pt x="112153" y="32600"/>
                </a:cubicBezTo>
                <a:cubicBezTo>
                  <a:pt x="197783" y="-28781"/>
                  <a:pt x="447096" y="15929"/>
                  <a:pt x="513781" y="12898"/>
                </a:cubicBezTo>
                <a:cubicBezTo>
                  <a:pt x="580467" y="9867"/>
                  <a:pt x="512519" y="14161"/>
                  <a:pt x="512266" y="14413"/>
                </a:cubicBezTo>
              </a:path>
            </a:pathLst>
          </a:custGeom>
          <a:noFill/>
          <a:ln w="28575" cap="flat" cmpd="sng">
            <a:solidFill>
              <a:schemeClr val="dk2"/>
            </a:solidFill>
            <a:prstDash val="solid"/>
            <a:round/>
            <a:headEnd type="none" w="med" len="med"/>
            <a:tailEnd type="none" w="med" len="med"/>
          </a:ln>
        </p:spPr>
        <p:txBody>
          <a:bodyPr/>
          <a:lstStyle/>
          <a:p>
            <a:endParaRPr lang="en-US"/>
          </a:p>
        </p:txBody>
      </p:sp>
      <p:sp>
        <p:nvSpPr>
          <p:cNvPr id="573" name="Google Shape;573;g290ab77567f_0_8"/>
          <p:cNvSpPr/>
          <p:nvPr/>
        </p:nvSpPr>
        <p:spPr>
          <a:xfrm rot="431893">
            <a:off x="2173933" y="2508977"/>
            <a:ext cx="8183972" cy="9510097"/>
          </a:xfrm>
          <a:custGeom>
            <a:avLst/>
            <a:gdLst/>
            <a:ahLst/>
            <a:cxnLst/>
            <a:rect l="l" t="t" r="r" b="b"/>
            <a:pathLst>
              <a:path w="327365" h="380411" extrusionOk="0">
                <a:moveTo>
                  <a:pt x="0" y="380411"/>
                </a:moveTo>
                <a:cubicBezTo>
                  <a:pt x="38900" y="354899"/>
                  <a:pt x="178838" y="290739"/>
                  <a:pt x="233399" y="227337"/>
                </a:cubicBezTo>
                <a:cubicBezTo>
                  <a:pt x="287960" y="163935"/>
                  <a:pt x="311704" y="37890"/>
                  <a:pt x="327365" y="0"/>
                </a:cubicBezTo>
              </a:path>
            </a:pathLst>
          </a:custGeom>
          <a:noFill/>
          <a:ln w="28575" cap="flat" cmpd="sng">
            <a:solidFill>
              <a:schemeClr val="dk2"/>
            </a:solidFill>
            <a:prstDash val="solid"/>
            <a:round/>
            <a:headEnd type="none" w="med" len="med"/>
            <a:tailEnd type="none" w="med" len="med"/>
          </a:ln>
        </p:spPr>
        <p:txBody>
          <a:bodyPr/>
          <a:lstStyle/>
          <a:p>
            <a:endParaRPr lang="en-US"/>
          </a:p>
        </p:txBody>
      </p:sp>
      <p:cxnSp>
        <p:nvCxnSpPr>
          <p:cNvPr id="574" name="Google Shape;574;g290ab77567f_0_8"/>
          <p:cNvCxnSpPr/>
          <p:nvPr/>
        </p:nvCxnSpPr>
        <p:spPr>
          <a:xfrm flipH="1">
            <a:off x="1591250" y="1875525"/>
            <a:ext cx="9605100" cy="9605100"/>
          </a:xfrm>
          <a:prstGeom prst="straightConnector1">
            <a:avLst/>
          </a:prstGeom>
          <a:noFill/>
          <a:ln w="38100" cap="flat" cmpd="sng">
            <a:solidFill>
              <a:schemeClr val="dk2"/>
            </a:solidFill>
            <a:prstDash val="dash"/>
            <a:round/>
            <a:headEnd type="none" w="med" len="med"/>
            <a:tailEnd type="none" w="med" len="med"/>
          </a:ln>
        </p:spPr>
      </p:cxnSp>
      <p:sp>
        <p:nvSpPr>
          <p:cNvPr id="576" name="Google Shape;576;g290ab77567f_0_8"/>
          <p:cNvSpPr txBox="1"/>
          <p:nvPr/>
        </p:nvSpPr>
        <p:spPr>
          <a:xfrm>
            <a:off x="14146188" y="3798779"/>
            <a:ext cx="6317100" cy="41199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4C7F"/>
              </a:buClr>
              <a:buSzPts val="8700"/>
              <a:buFont typeface="Helvetica Neue"/>
              <a:buNone/>
            </a:pPr>
            <a:r>
              <a:rPr lang="en-US" sz="8700" b="1">
                <a:solidFill>
                  <a:srgbClr val="004C7F"/>
                </a:solidFill>
                <a:latin typeface="Helvetica Neue"/>
                <a:ea typeface="Helvetica Neue"/>
                <a:cs typeface="Helvetica Neue"/>
                <a:sym typeface="Helvetica Neue"/>
              </a:rPr>
              <a:t>How can we quantify ROCs?</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2"/>
                                        </p:tgtEl>
                                        <p:attrNameLst>
                                          <p:attrName>style.visibility</p:attrName>
                                        </p:attrNameLst>
                                      </p:cBhvr>
                                      <p:to>
                                        <p:strVal val="visible"/>
                                      </p:to>
                                    </p:set>
                                    <p:animEffect transition="in" filter="fade">
                                      <p:cBhvr>
                                        <p:cTn id="7" dur="1000"/>
                                        <p:tgtEl>
                                          <p:spTgt spid="57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572"/>
                                        </p:tgtEl>
                                        <p:attrNameLst>
                                          <p:attrName>style.visibility</p:attrName>
                                        </p:attrNameLst>
                                      </p:cBhvr>
                                      <p:to>
                                        <p:strVal val="hidden"/>
                                      </p:to>
                                    </p:set>
                                  </p:childTnLst>
                                </p:cTn>
                              </p:par>
                              <p:par>
                                <p:cTn id="12" presetID="10" presetClass="entr" presetSubtype="0" fill="hold" nodeType="withEffect">
                                  <p:stCondLst>
                                    <p:cond delay="0"/>
                                  </p:stCondLst>
                                  <p:childTnLst>
                                    <p:set>
                                      <p:cBhvr>
                                        <p:cTn id="13" dur="1" fill="hold">
                                          <p:stCondLst>
                                            <p:cond delay="0"/>
                                          </p:stCondLst>
                                        </p:cTn>
                                        <p:tgtEl>
                                          <p:spTgt spid="573"/>
                                        </p:tgtEl>
                                        <p:attrNameLst>
                                          <p:attrName>style.visibility</p:attrName>
                                        </p:attrNameLst>
                                      </p:cBhvr>
                                      <p:to>
                                        <p:strVal val="visible"/>
                                      </p:to>
                                    </p:set>
                                    <p:animEffect transition="in" filter="fade">
                                      <p:cBhvr>
                                        <p:cTn id="14" dur="1000"/>
                                        <p:tgtEl>
                                          <p:spTgt spid="573"/>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57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cxnSp>
        <p:nvCxnSpPr>
          <p:cNvPr id="582" name="Google Shape;582;p46"/>
          <p:cNvCxnSpPr/>
          <p:nvPr/>
        </p:nvCxnSpPr>
        <p:spPr>
          <a:xfrm rot="10800000" flipH="1">
            <a:off x="2593579" y="1623046"/>
            <a:ext cx="1" cy="10469907"/>
          </a:xfrm>
          <a:prstGeom prst="straightConnector1">
            <a:avLst/>
          </a:prstGeom>
          <a:noFill/>
          <a:ln w="12700" cap="flat" cmpd="sng">
            <a:solidFill>
              <a:srgbClr val="929292"/>
            </a:solidFill>
            <a:prstDash val="solid"/>
            <a:miter lim="400000"/>
            <a:headEnd type="none" w="sm" len="sm"/>
            <a:tailEnd type="none" w="sm" len="sm"/>
          </a:ln>
        </p:spPr>
      </p:cxnSp>
      <p:cxnSp>
        <p:nvCxnSpPr>
          <p:cNvPr id="583" name="Google Shape;583;p46"/>
          <p:cNvCxnSpPr/>
          <p:nvPr/>
        </p:nvCxnSpPr>
        <p:spPr>
          <a:xfrm>
            <a:off x="1178321" y="11201682"/>
            <a:ext cx="11174313" cy="1"/>
          </a:xfrm>
          <a:prstGeom prst="straightConnector1">
            <a:avLst/>
          </a:prstGeom>
          <a:noFill/>
          <a:ln w="12700" cap="flat" cmpd="sng">
            <a:solidFill>
              <a:srgbClr val="929292"/>
            </a:solidFill>
            <a:prstDash val="solid"/>
            <a:miter lim="400000"/>
            <a:headEnd type="none" w="sm" len="sm"/>
            <a:tailEnd type="none" w="sm" len="sm"/>
          </a:ln>
        </p:spPr>
      </p:cxnSp>
      <p:sp>
        <p:nvSpPr>
          <p:cNvPr id="584" name="Google Shape;584;p46"/>
          <p:cNvSpPr txBox="1"/>
          <p:nvPr/>
        </p:nvSpPr>
        <p:spPr>
          <a:xfrm rot="-5400000">
            <a:off x="910139" y="5417170"/>
            <a:ext cx="2636774" cy="53347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1800"/>
              <a:buFont typeface="Helvetica Neue"/>
              <a:buNone/>
            </a:pPr>
            <a:r>
              <a:rPr lang="en-US" sz="2800" b="1" i="0" u="none" strike="noStrike" cap="none">
                <a:solidFill>
                  <a:srgbClr val="5E5E5E"/>
                </a:solidFill>
                <a:latin typeface="Helvetica Neue"/>
                <a:ea typeface="Helvetica Neue"/>
                <a:cs typeface="Helvetica Neue"/>
                <a:sym typeface="Helvetica Neue"/>
              </a:rPr>
              <a:t>True Positive</a:t>
            </a:r>
            <a:endParaRPr sz="2000" b="0" i="0" u="none" strike="noStrike" cap="none">
              <a:solidFill>
                <a:srgbClr val="000000"/>
              </a:solidFill>
              <a:latin typeface="Arial"/>
              <a:ea typeface="Arial"/>
              <a:cs typeface="Arial"/>
              <a:sym typeface="Arial"/>
            </a:endParaRPr>
          </a:p>
        </p:txBody>
      </p:sp>
      <p:sp>
        <p:nvSpPr>
          <p:cNvPr id="585" name="Google Shape;585;p46"/>
          <p:cNvSpPr txBox="1"/>
          <p:nvPr/>
        </p:nvSpPr>
        <p:spPr>
          <a:xfrm>
            <a:off x="6713509" y="11315140"/>
            <a:ext cx="2577969" cy="53347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1800"/>
              <a:buFont typeface="Helvetica Neue"/>
              <a:buNone/>
            </a:pPr>
            <a:r>
              <a:rPr lang="en-US" sz="2800" b="1" i="0" u="none" strike="noStrike" cap="none">
                <a:solidFill>
                  <a:srgbClr val="5E5E5E"/>
                </a:solidFill>
                <a:latin typeface="Helvetica Neue"/>
                <a:ea typeface="Helvetica Neue"/>
                <a:cs typeface="Helvetica Neue"/>
                <a:sym typeface="Helvetica Neue"/>
              </a:rPr>
              <a:t>False Positive</a:t>
            </a:r>
            <a:endParaRPr sz="2000" b="0" i="0" u="none" strike="noStrike" cap="none">
              <a:solidFill>
                <a:srgbClr val="000000"/>
              </a:solidFill>
              <a:latin typeface="Arial"/>
              <a:ea typeface="Arial"/>
              <a:cs typeface="Arial"/>
              <a:sym typeface="Arial"/>
            </a:endParaRPr>
          </a:p>
        </p:txBody>
      </p:sp>
      <p:grpSp>
        <p:nvGrpSpPr>
          <p:cNvPr id="586" name="Google Shape;586;p46"/>
          <p:cNvGrpSpPr/>
          <p:nvPr/>
        </p:nvGrpSpPr>
        <p:grpSpPr>
          <a:xfrm>
            <a:off x="2557595" y="2406488"/>
            <a:ext cx="9932832" cy="8785569"/>
            <a:chOff x="0" y="0"/>
            <a:chExt cx="9932831" cy="8785567"/>
          </a:xfrm>
        </p:grpSpPr>
        <p:sp>
          <p:nvSpPr>
            <p:cNvPr id="587" name="Google Shape;587;p46"/>
            <p:cNvSpPr/>
            <p:nvPr/>
          </p:nvSpPr>
          <p:spPr>
            <a:xfrm>
              <a:off x="50800" y="50800"/>
              <a:ext cx="9831231" cy="8683967"/>
            </a:xfrm>
            <a:custGeom>
              <a:avLst/>
              <a:gdLst/>
              <a:ahLst/>
              <a:cxnLst/>
              <a:rect l="l" t="t" r="r" b="b"/>
              <a:pathLst>
                <a:path w="21600" h="21571" extrusionOk="0">
                  <a:moveTo>
                    <a:pt x="0" y="21571"/>
                  </a:moveTo>
                  <a:cubicBezTo>
                    <a:pt x="230" y="18542"/>
                    <a:pt x="370" y="15507"/>
                    <a:pt x="421" y="12470"/>
                  </a:cubicBezTo>
                  <a:cubicBezTo>
                    <a:pt x="469" y="9608"/>
                    <a:pt x="437" y="6745"/>
                    <a:pt x="577" y="3886"/>
                  </a:cubicBezTo>
                  <a:cubicBezTo>
                    <a:pt x="623" y="2944"/>
                    <a:pt x="702" y="1967"/>
                    <a:pt x="1247" y="1206"/>
                  </a:cubicBezTo>
                  <a:cubicBezTo>
                    <a:pt x="1545" y="789"/>
                    <a:pt x="1948" y="483"/>
                    <a:pt x="2391" y="282"/>
                  </a:cubicBezTo>
                  <a:cubicBezTo>
                    <a:pt x="2859" y="70"/>
                    <a:pt x="3378" y="-29"/>
                    <a:pt x="3907" y="7"/>
                  </a:cubicBezTo>
                  <a:lnTo>
                    <a:pt x="21600" y="99"/>
                  </a:lnTo>
                </a:path>
              </a:pathLst>
            </a:custGeom>
            <a:solidFill>
              <a:srgbClr val="016D01">
                <a:alpha val="9803"/>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16D01"/>
                </a:buClr>
                <a:buSzPts val="2400"/>
                <a:buFont typeface="Helvetica Neue"/>
                <a:buNone/>
              </a:pPr>
              <a:endParaRPr sz="2400" b="0" i="0" u="none" strike="noStrike" cap="none">
                <a:solidFill>
                  <a:srgbClr val="016D01"/>
                </a:solidFill>
                <a:latin typeface="Helvetica Neue"/>
                <a:ea typeface="Helvetica Neue"/>
                <a:cs typeface="Helvetica Neue"/>
                <a:sym typeface="Helvetica Neue"/>
              </a:endParaRPr>
            </a:p>
          </p:txBody>
        </p:sp>
        <p:pic>
          <p:nvPicPr>
            <p:cNvPr id="588" name="Google Shape;588;p46" descr="Line Shape"/>
            <p:cNvPicPr preferRelativeResize="0"/>
            <p:nvPr/>
          </p:nvPicPr>
          <p:blipFill rotWithShape="1">
            <a:blip r:embed="rId3">
              <a:alphaModFix/>
            </a:blip>
            <a:srcRect/>
            <a:stretch/>
          </p:blipFill>
          <p:spPr>
            <a:xfrm>
              <a:off x="0" y="0"/>
              <a:ext cx="9932831" cy="8785567"/>
            </a:xfrm>
            <a:prstGeom prst="rect">
              <a:avLst/>
            </a:prstGeom>
            <a:noFill/>
            <a:ln>
              <a:noFill/>
            </a:ln>
          </p:spPr>
        </p:pic>
      </p:grpSp>
      <p:sp>
        <p:nvSpPr>
          <p:cNvPr id="589" name="Google Shape;589;p46"/>
          <p:cNvSpPr txBox="1"/>
          <p:nvPr/>
        </p:nvSpPr>
        <p:spPr>
          <a:xfrm>
            <a:off x="11029075" y="1749142"/>
            <a:ext cx="1000659"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16D01"/>
              </a:buClr>
              <a:buSzPts val="2400"/>
              <a:buFont typeface="Helvetica Neue"/>
              <a:buNone/>
            </a:pPr>
            <a:r>
              <a:rPr lang="en-US" sz="2400" b="1" i="0" u="none" strike="noStrike" cap="none">
                <a:solidFill>
                  <a:srgbClr val="016D01"/>
                </a:solidFill>
                <a:latin typeface="Helvetica Neue"/>
                <a:ea typeface="Helvetica Neue"/>
                <a:cs typeface="Helvetica Neue"/>
                <a:sym typeface="Helvetica Neue"/>
              </a:rPr>
              <a:t>Great!</a:t>
            </a:r>
            <a:endParaRPr sz="1400" b="0" i="0" u="none" strike="noStrike" cap="none">
              <a:solidFill>
                <a:srgbClr val="000000"/>
              </a:solidFill>
              <a:latin typeface="Arial"/>
              <a:ea typeface="Arial"/>
              <a:cs typeface="Arial"/>
              <a:sym typeface="Arial"/>
            </a:endParaRPr>
          </a:p>
        </p:txBody>
      </p:sp>
      <p:sp>
        <p:nvSpPr>
          <p:cNvPr id="590" name="Google Shape;590;p46"/>
          <p:cNvSpPr/>
          <p:nvPr/>
        </p:nvSpPr>
        <p:spPr>
          <a:xfrm>
            <a:off x="2632103" y="2481853"/>
            <a:ext cx="9816023" cy="8711488"/>
          </a:xfrm>
          <a:custGeom>
            <a:avLst/>
            <a:gdLst/>
            <a:ahLst/>
            <a:cxnLst/>
            <a:rect l="l" t="t" r="r" b="b"/>
            <a:pathLst>
              <a:path w="21600" h="21600" extrusionOk="0">
                <a:moveTo>
                  <a:pt x="0" y="21408"/>
                </a:moveTo>
                <a:lnTo>
                  <a:pt x="21600" y="0"/>
                </a:lnTo>
                <a:lnTo>
                  <a:pt x="21449" y="21600"/>
                </a:lnTo>
                <a:lnTo>
                  <a:pt x="0" y="21408"/>
                </a:lnTo>
                <a:close/>
              </a:path>
            </a:pathLst>
          </a:custGeom>
          <a:solidFill>
            <a:srgbClr val="016D01">
              <a:alpha val="9803"/>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5E5E5E"/>
              </a:buClr>
              <a:buSzPts val="2400"/>
              <a:buFont typeface="Helvetica Neue"/>
              <a:buNone/>
            </a:pPr>
            <a:endParaRPr sz="2400" b="0" i="0" u="none" strike="noStrike" cap="none">
              <a:solidFill>
                <a:srgbClr val="5E5E5E"/>
              </a:solidFill>
              <a:latin typeface="Helvetica Neue"/>
              <a:ea typeface="Helvetica Neue"/>
              <a:cs typeface="Helvetica Neue"/>
              <a:sym typeface="Helvetica Neue"/>
            </a:endParaRPr>
          </a:p>
        </p:txBody>
      </p:sp>
      <p:sp>
        <p:nvSpPr>
          <p:cNvPr id="591" name="Google Shape;591;p46"/>
          <p:cNvSpPr txBox="1"/>
          <p:nvPr/>
        </p:nvSpPr>
        <p:spPr>
          <a:xfrm>
            <a:off x="14576861" y="6137100"/>
            <a:ext cx="5390100" cy="14418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4C7F"/>
              </a:buClr>
              <a:buSzPts val="8700"/>
              <a:buFont typeface="Helvetica Neue"/>
              <a:buNone/>
            </a:pPr>
            <a:r>
              <a:rPr lang="en-US" sz="8700" b="1" i="0" u="none" strike="noStrike" cap="none">
                <a:solidFill>
                  <a:srgbClr val="004C7F"/>
                </a:solidFill>
                <a:latin typeface="Helvetica Neue"/>
                <a:ea typeface="Helvetica Neue"/>
                <a:cs typeface="Helvetica Neue"/>
                <a:sym typeface="Helvetica Neue"/>
              </a:rPr>
              <a:t>AU(RO)C</a:t>
            </a:r>
            <a:endParaRPr sz="1400" b="0" i="0" u="none" strike="noStrike" cap="none">
              <a:solidFill>
                <a:srgbClr val="000000"/>
              </a:solidFill>
              <a:latin typeface="Arial"/>
              <a:ea typeface="Arial"/>
              <a:cs typeface="Arial"/>
              <a:sym typeface="Arial"/>
            </a:endParaRPr>
          </a:p>
        </p:txBody>
      </p:sp>
      <p:sp>
        <p:nvSpPr>
          <p:cNvPr id="592" name="Google Shape;592;p46"/>
          <p:cNvSpPr txBox="1"/>
          <p:nvPr/>
        </p:nvSpPr>
        <p:spPr>
          <a:xfrm>
            <a:off x="13540423" y="7546021"/>
            <a:ext cx="7462953" cy="795855"/>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4600"/>
              <a:buFont typeface="Helvetica Neue"/>
              <a:buNone/>
            </a:pPr>
            <a:r>
              <a:rPr lang="en-US" sz="4600" b="0" i="0" u="none" strike="noStrike" cap="none">
                <a:solidFill>
                  <a:srgbClr val="006B64"/>
                </a:solidFill>
                <a:latin typeface="Helvetica Neue"/>
                <a:ea typeface="Helvetica Neue"/>
                <a:cs typeface="Helvetica Neue"/>
                <a:sym typeface="Helvetica Neue"/>
              </a:rPr>
              <a:t>area under [the ROC] curve</a:t>
            </a:r>
            <a:endParaRPr sz="1400" b="0" i="0" u="none" strike="noStrike" cap="none">
              <a:solidFill>
                <a:srgbClr val="000000"/>
              </a:solidFill>
              <a:latin typeface="Arial"/>
              <a:ea typeface="Arial"/>
              <a:cs typeface="Arial"/>
              <a:sym typeface="Arial"/>
            </a:endParaRPr>
          </a:p>
        </p:txBody>
      </p:sp>
      <p:sp>
        <p:nvSpPr>
          <p:cNvPr id="593" name="Google Shape;593;p46"/>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33</a:t>
            </a:fld>
            <a:endParaRPr/>
          </a:p>
        </p:txBody>
      </p:sp>
      <p:sp>
        <p:nvSpPr>
          <p:cNvPr id="594" name="Google Shape;594;p46"/>
          <p:cNvSpPr txBox="1"/>
          <p:nvPr/>
        </p:nvSpPr>
        <p:spPr>
          <a:xfrm>
            <a:off x="13236677" y="9344013"/>
            <a:ext cx="12196916" cy="80021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6B64"/>
              </a:buClr>
              <a:buSzPts val="4600"/>
              <a:buFont typeface="Helvetica Neue"/>
              <a:buNone/>
            </a:pPr>
            <a:r>
              <a:rPr lang="en-US" sz="4600" b="0" i="0" u="none" strike="noStrike" cap="none">
                <a:solidFill>
                  <a:srgbClr val="006B64"/>
                </a:solidFill>
                <a:latin typeface="Helvetica Neue"/>
                <a:ea typeface="Helvetica Neue"/>
                <a:cs typeface="Helvetica Neue"/>
                <a:sym typeface="Helvetica Neue"/>
              </a:rPr>
              <a:t>Q: how do you compare these points </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pic>
        <p:nvPicPr>
          <p:cNvPr id="599" name="Google Shape;599;g290ab77567f_0_0"/>
          <p:cNvPicPr preferRelativeResize="0"/>
          <p:nvPr/>
        </p:nvPicPr>
        <p:blipFill>
          <a:blip r:embed="rId3">
            <a:alphaModFix/>
          </a:blip>
          <a:stretch>
            <a:fillRect/>
          </a:stretch>
        </p:blipFill>
        <p:spPr>
          <a:xfrm>
            <a:off x="0" y="246700"/>
            <a:ext cx="17482700" cy="13222600"/>
          </a:xfrm>
          <a:prstGeom prst="rect">
            <a:avLst/>
          </a:prstGeom>
          <a:noFill/>
          <a:ln>
            <a:noFill/>
          </a:ln>
        </p:spPr>
      </p:pic>
      <p:sp>
        <p:nvSpPr>
          <p:cNvPr id="600" name="Google Shape;600;g290ab77567f_0_0"/>
          <p:cNvSpPr txBox="1"/>
          <p:nvPr/>
        </p:nvSpPr>
        <p:spPr>
          <a:xfrm>
            <a:off x="17482711" y="1779800"/>
            <a:ext cx="5390100" cy="14418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4C7F"/>
              </a:buClr>
              <a:buSzPts val="8700"/>
              <a:buFont typeface="Helvetica Neue"/>
              <a:buNone/>
            </a:pPr>
            <a:r>
              <a:rPr lang="en-US" sz="8700" b="1" i="0" u="none" strike="noStrike" cap="none">
                <a:solidFill>
                  <a:srgbClr val="004C7F"/>
                </a:solidFill>
                <a:latin typeface="Helvetica Neue"/>
                <a:ea typeface="Helvetica Neue"/>
                <a:cs typeface="Helvetica Neue"/>
                <a:sym typeface="Helvetica Neue"/>
              </a:rPr>
              <a:t>AUROC</a:t>
            </a:r>
            <a:endParaRPr sz="1400" b="0" i="0" u="none" strike="noStrike" cap="none">
              <a:solidFill>
                <a:srgbClr val="000000"/>
              </a:solidFill>
              <a:latin typeface="Arial"/>
              <a:ea typeface="Arial"/>
              <a:cs typeface="Arial"/>
              <a:sym typeface="Arial"/>
            </a:endParaRPr>
          </a:p>
        </p:txBody>
      </p:sp>
      <p:sp>
        <p:nvSpPr>
          <p:cNvPr id="601" name="Google Shape;601;g290ab77567f_0_0"/>
          <p:cNvSpPr txBox="1"/>
          <p:nvPr/>
        </p:nvSpPr>
        <p:spPr>
          <a:xfrm>
            <a:off x="16647373" y="3719171"/>
            <a:ext cx="7463100" cy="15186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4600"/>
              <a:buFont typeface="Helvetica Neue"/>
              <a:buNone/>
            </a:pPr>
            <a:r>
              <a:rPr lang="en-US" sz="4600" b="0" i="0" u="none" strike="noStrike" cap="none">
                <a:solidFill>
                  <a:srgbClr val="006B64"/>
                </a:solidFill>
                <a:latin typeface="Helvetica Neue"/>
                <a:ea typeface="Helvetica Neue"/>
                <a:cs typeface="Helvetica Neue"/>
                <a:sym typeface="Helvetica Neue"/>
              </a:rPr>
              <a:t>area under the ROC curve realistic example</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cxnSp>
        <p:nvCxnSpPr>
          <p:cNvPr id="606" name="Google Shape;606;p105"/>
          <p:cNvCxnSpPr/>
          <p:nvPr/>
        </p:nvCxnSpPr>
        <p:spPr>
          <a:xfrm rot="10800000" flipH="1">
            <a:off x="2593579" y="1623046"/>
            <a:ext cx="1" cy="10469907"/>
          </a:xfrm>
          <a:prstGeom prst="straightConnector1">
            <a:avLst/>
          </a:prstGeom>
          <a:noFill/>
          <a:ln w="12700" cap="flat" cmpd="sng">
            <a:solidFill>
              <a:srgbClr val="929292"/>
            </a:solidFill>
            <a:prstDash val="solid"/>
            <a:miter lim="400000"/>
            <a:headEnd type="none" w="sm" len="sm"/>
            <a:tailEnd type="none" w="sm" len="sm"/>
          </a:ln>
        </p:spPr>
      </p:cxnSp>
      <p:cxnSp>
        <p:nvCxnSpPr>
          <p:cNvPr id="607" name="Google Shape;607;p105"/>
          <p:cNvCxnSpPr/>
          <p:nvPr/>
        </p:nvCxnSpPr>
        <p:spPr>
          <a:xfrm>
            <a:off x="1178321" y="11201682"/>
            <a:ext cx="11174313" cy="1"/>
          </a:xfrm>
          <a:prstGeom prst="straightConnector1">
            <a:avLst/>
          </a:prstGeom>
          <a:noFill/>
          <a:ln w="12700" cap="flat" cmpd="sng">
            <a:solidFill>
              <a:srgbClr val="929292"/>
            </a:solidFill>
            <a:prstDash val="solid"/>
            <a:miter lim="400000"/>
            <a:headEnd type="none" w="sm" len="sm"/>
            <a:tailEnd type="none" w="sm" len="sm"/>
          </a:ln>
        </p:spPr>
      </p:cxnSp>
      <p:sp>
        <p:nvSpPr>
          <p:cNvPr id="608" name="Google Shape;608;p105"/>
          <p:cNvSpPr txBox="1"/>
          <p:nvPr/>
        </p:nvSpPr>
        <p:spPr>
          <a:xfrm rot="-5400000">
            <a:off x="737627" y="5903239"/>
            <a:ext cx="2577780" cy="53347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1800"/>
              <a:buFont typeface="Helvetica Neue"/>
              <a:buNone/>
            </a:pPr>
            <a:r>
              <a:rPr lang="en-US" sz="2800" b="1" i="0" u="none" strike="noStrike" cap="none">
                <a:solidFill>
                  <a:srgbClr val="5E5E5E"/>
                </a:solidFill>
                <a:latin typeface="Helvetica Neue"/>
                <a:ea typeface="Helvetica Neue"/>
                <a:cs typeface="Helvetica Neue"/>
                <a:sym typeface="Helvetica Neue"/>
              </a:rPr>
              <a:t>Precision</a:t>
            </a:r>
            <a:endParaRPr sz="2000" b="0" i="0" u="none" strike="noStrike" cap="none">
              <a:solidFill>
                <a:srgbClr val="000000"/>
              </a:solidFill>
              <a:latin typeface="Arial"/>
              <a:ea typeface="Arial"/>
              <a:cs typeface="Arial"/>
              <a:sym typeface="Arial"/>
            </a:endParaRPr>
          </a:p>
        </p:txBody>
      </p:sp>
      <p:sp>
        <p:nvSpPr>
          <p:cNvPr id="609" name="Google Shape;609;p105"/>
          <p:cNvSpPr txBox="1"/>
          <p:nvPr/>
        </p:nvSpPr>
        <p:spPr>
          <a:xfrm>
            <a:off x="13202273" y="3775701"/>
            <a:ext cx="9277800" cy="1118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4C7F"/>
              </a:buClr>
              <a:buSzPts val="8700"/>
              <a:buFont typeface="Helvetica Neue"/>
              <a:buNone/>
            </a:pPr>
            <a:r>
              <a:rPr lang="en-US" sz="6600" b="1" i="0" u="none" strike="noStrike" cap="none">
                <a:solidFill>
                  <a:srgbClr val="004C7F"/>
                </a:solidFill>
                <a:latin typeface="Helvetica Neue"/>
                <a:ea typeface="Helvetica Neue"/>
                <a:cs typeface="Helvetica Neue"/>
                <a:sym typeface="Helvetica Neue"/>
              </a:rPr>
              <a:t>Precision–recall AUC</a:t>
            </a:r>
            <a:endParaRPr sz="1050" b="0" i="0" u="none" strike="noStrike" cap="none">
              <a:solidFill>
                <a:srgbClr val="000000"/>
              </a:solidFill>
              <a:latin typeface="Arial"/>
              <a:ea typeface="Arial"/>
              <a:cs typeface="Arial"/>
              <a:sym typeface="Arial"/>
            </a:endParaRPr>
          </a:p>
        </p:txBody>
      </p:sp>
      <p:sp>
        <p:nvSpPr>
          <p:cNvPr id="610" name="Google Shape;610;p105"/>
          <p:cNvSpPr txBox="1"/>
          <p:nvPr/>
        </p:nvSpPr>
        <p:spPr>
          <a:xfrm>
            <a:off x="13019641" y="7753808"/>
            <a:ext cx="9642900" cy="8106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4600"/>
              <a:buFont typeface="Helvetica Neue"/>
              <a:buNone/>
            </a:pPr>
            <a:r>
              <a:rPr lang="en-US" sz="4600" b="0" i="0" u="none" strike="noStrike" cap="none">
                <a:solidFill>
                  <a:srgbClr val="006B64"/>
                </a:solidFill>
                <a:latin typeface="Helvetica Neue"/>
                <a:ea typeface="Helvetica Neue"/>
                <a:cs typeface="Helvetica Neue"/>
                <a:sym typeface="Helvetica Neue"/>
              </a:rPr>
              <a:t>Especially for unbalanced datasets</a:t>
            </a:r>
            <a:endParaRPr sz="1400" b="0" i="0" u="none" strike="noStrike" cap="none">
              <a:solidFill>
                <a:srgbClr val="000000"/>
              </a:solidFill>
              <a:latin typeface="Arial"/>
              <a:ea typeface="Arial"/>
              <a:cs typeface="Arial"/>
              <a:sym typeface="Arial"/>
            </a:endParaRPr>
          </a:p>
        </p:txBody>
      </p:sp>
      <p:sp>
        <p:nvSpPr>
          <p:cNvPr id="611" name="Google Shape;611;p105"/>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35</a:t>
            </a:fld>
            <a:endParaRPr/>
          </a:p>
        </p:txBody>
      </p:sp>
      <p:sp>
        <p:nvSpPr>
          <p:cNvPr id="612" name="Google Shape;612;p105"/>
          <p:cNvSpPr txBox="1"/>
          <p:nvPr/>
        </p:nvSpPr>
        <p:spPr>
          <a:xfrm>
            <a:off x="6765477" y="11615982"/>
            <a:ext cx="1324402"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200" b="0" i="0" u="none" strike="noStrike" cap="none">
                <a:solidFill>
                  <a:srgbClr val="000000"/>
                </a:solidFill>
                <a:latin typeface="Arial"/>
                <a:ea typeface="Arial"/>
                <a:cs typeface="Arial"/>
                <a:sym typeface="Arial"/>
              </a:rPr>
              <a:t>Recall</a:t>
            </a:r>
            <a:endParaRPr/>
          </a:p>
        </p:txBody>
      </p:sp>
      <p:sp>
        <p:nvSpPr>
          <p:cNvPr id="613" name="Google Shape;613;p105"/>
          <p:cNvSpPr txBox="1"/>
          <p:nvPr/>
        </p:nvSpPr>
        <p:spPr>
          <a:xfrm>
            <a:off x="14594079" y="5446667"/>
            <a:ext cx="6494100" cy="1200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0" i="0" u="none" strike="noStrike" cap="none">
                <a:solidFill>
                  <a:srgbClr val="000000"/>
                </a:solidFill>
                <a:latin typeface="Arial"/>
                <a:ea typeface="Arial"/>
                <a:cs typeface="Arial"/>
                <a:sym typeface="Arial"/>
              </a:rPr>
              <a:t>Q: When do we really need it? </a:t>
            </a:r>
            <a:endParaRPr/>
          </a:p>
          <a:p>
            <a:pPr marL="0" marR="0" lvl="0" indent="0" algn="l" rtl="0">
              <a:lnSpc>
                <a:spcPct val="100000"/>
              </a:lnSpc>
              <a:spcBef>
                <a:spcPts val="0"/>
              </a:spcBef>
              <a:spcAft>
                <a:spcPts val="0"/>
              </a:spcAft>
              <a:buNone/>
            </a:pPr>
            <a:r>
              <a:rPr lang="en-US" sz="3600" b="0" i="0" u="none" strike="noStrike" cap="none">
                <a:solidFill>
                  <a:srgbClr val="000000"/>
                </a:solidFill>
                <a:latin typeface="Arial"/>
                <a:ea typeface="Arial"/>
                <a:cs typeface="Arial"/>
                <a:sym typeface="Arial"/>
              </a:rPr>
              <a:t>Q: what would it look like?</a:t>
            </a:r>
            <a:endParaRPr/>
          </a:p>
        </p:txBody>
      </p:sp>
      <p:pic>
        <p:nvPicPr>
          <p:cNvPr id="614" name="Google Shape;614;p105" descr="Line Shape"/>
          <p:cNvPicPr preferRelativeResize="0"/>
          <p:nvPr/>
        </p:nvPicPr>
        <p:blipFill rotWithShape="1">
          <a:blip r:embed="rId3">
            <a:alphaModFix/>
          </a:blip>
          <a:srcRect/>
          <a:stretch/>
        </p:blipFill>
        <p:spPr>
          <a:xfrm rot="5400000">
            <a:off x="1998681" y="2336322"/>
            <a:ext cx="9932832" cy="8785569"/>
          </a:xfrm>
          <a:prstGeom prst="rect">
            <a:avLst/>
          </a:prstGeom>
          <a:noFill/>
          <a:ln>
            <a:noFill/>
          </a:ln>
        </p:spPr>
      </p:pic>
      <p:sp>
        <p:nvSpPr>
          <p:cNvPr id="615" name="Google Shape;615;p105"/>
          <p:cNvSpPr txBox="1"/>
          <p:nvPr/>
        </p:nvSpPr>
        <p:spPr>
          <a:xfrm>
            <a:off x="11142968" y="949761"/>
            <a:ext cx="3451111" cy="83099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800" b="0" i="0" u="none" strike="noStrike" cap="none">
                <a:solidFill>
                  <a:srgbClr val="000000"/>
                </a:solidFill>
                <a:latin typeface="Arial"/>
                <a:ea typeface="Arial"/>
                <a:cs typeface="Arial"/>
                <a:sym typeface="Arial"/>
              </a:rPr>
              <a:t>Self-test</a:t>
            </a:r>
            <a:endParaRPr/>
          </a:p>
        </p:txBody>
      </p:sp>
      <p:sp>
        <p:nvSpPr>
          <p:cNvPr id="616" name="Google Shape;616;p105"/>
          <p:cNvSpPr txBox="1"/>
          <p:nvPr/>
        </p:nvSpPr>
        <p:spPr>
          <a:xfrm>
            <a:off x="13375763" y="9215363"/>
            <a:ext cx="22518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Precision</a:t>
            </a:r>
            <a:endParaRPr sz="1400" b="0" i="0" u="none" strike="noStrike" cap="none">
              <a:solidFill>
                <a:srgbClr val="000000"/>
              </a:solidFill>
              <a:latin typeface="Arial"/>
              <a:ea typeface="Arial"/>
              <a:cs typeface="Arial"/>
              <a:sym typeface="Arial"/>
            </a:endParaRPr>
          </a:p>
        </p:txBody>
      </p:sp>
      <p:sp>
        <p:nvSpPr>
          <p:cNvPr id="617" name="Google Shape;617;p105"/>
          <p:cNvSpPr txBox="1"/>
          <p:nvPr/>
        </p:nvSpPr>
        <p:spPr>
          <a:xfrm>
            <a:off x="20017784" y="9215364"/>
            <a:ext cx="14301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Recall</a:t>
            </a:r>
            <a:endParaRPr sz="1400" b="0" i="0" u="none" strike="noStrike" cap="none">
              <a:solidFill>
                <a:srgbClr val="000000"/>
              </a:solidFill>
              <a:latin typeface="Arial"/>
              <a:ea typeface="Arial"/>
              <a:cs typeface="Arial"/>
              <a:sym typeface="Arial"/>
            </a:endParaRPr>
          </a:p>
        </p:txBody>
      </p:sp>
      <p:sp>
        <p:nvSpPr>
          <p:cNvPr id="618" name="Google Shape;618;p105"/>
          <p:cNvSpPr txBox="1"/>
          <p:nvPr/>
        </p:nvSpPr>
        <p:spPr>
          <a:xfrm>
            <a:off x="11678067" y="9836979"/>
            <a:ext cx="5783400" cy="13647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Amount of selection that’s actually correct.</a:t>
            </a:r>
            <a:endParaRPr sz="1400" b="0" i="0" u="none" strike="noStrike" cap="none">
              <a:solidFill>
                <a:srgbClr val="000000"/>
              </a:solidFill>
              <a:latin typeface="Arial"/>
              <a:ea typeface="Arial"/>
              <a:cs typeface="Arial"/>
              <a:sym typeface="Arial"/>
            </a:endParaRPr>
          </a:p>
        </p:txBody>
      </p:sp>
      <p:sp>
        <p:nvSpPr>
          <p:cNvPr id="619" name="Google Shape;619;p105"/>
          <p:cNvSpPr txBox="1"/>
          <p:nvPr/>
        </p:nvSpPr>
        <p:spPr>
          <a:xfrm>
            <a:off x="17461464" y="9840654"/>
            <a:ext cx="6542700" cy="13647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4100"/>
              <a:buFont typeface="Helvetica Neue"/>
              <a:buNone/>
            </a:pPr>
            <a:r>
              <a:rPr lang="en-US" sz="4100" b="0" i="0" u="none" strike="noStrike" cap="none">
                <a:solidFill>
                  <a:srgbClr val="000000"/>
                </a:solidFill>
                <a:latin typeface="Helvetica Neue"/>
                <a:ea typeface="Helvetica Neue"/>
                <a:cs typeface="Helvetica Neue"/>
                <a:sym typeface="Helvetica Neue"/>
              </a:rPr>
              <a:t>Amount of what needs to be selected that is selected</a:t>
            </a:r>
            <a:endParaRPr sz="1400" b="0" i="0" u="none" strike="noStrike" cap="none">
              <a:solidFill>
                <a:srgbClr val="000000"/>
              </a:solidFill>
              <a:latin typeface="Arial"/>
              <a:ea typeface="Arial"/>
              <a:cs typeface="Arial"/>
              <a:sym typeface="Arial"/>
            </a:endParaRPr>
          </a:p>
        </p:txBody>
      </p:sp>
      <p:sp>
        <p:nvSpPr>
          <p:cNvPr id="620" name="Google Shape;620;p105"/>
          <p:cNvSpPr txBox="1"/>
          <p:nvPr/>
        </p:nvSpPr>
        <p:spPr>
          <a:xfrm>
            <a:off x="12378351" y="4288613"/>
            <a:ext cx="2361300" cy="7695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5000"/>
              <a:buFont typeface="Helvetica Neue"/>
              <a:buNone/>
            </a:pPr>
            <a:endParaRPr sz="5000" b="0" i="0" u="none" strike="noStrike" cap="none">
              <a:solidFill>
                <a:srgbClr val="5E5E5E"/>
              </a:solidFill>
              <a:latin typeface="Helvetica Neue"/>
              <a:ea typeface="Helvetica Neue"/>
              <a:cs typeface="Helvetica Neue"/>
              <a:sym typeface="Helvetica Neue"/>
            </a:endParaRPr>
          </a:p>
        </p:txBody>
      </p:sp>
      <p:sp>
        <p:nvSpPr>
          <p:cNvPr id="621" name="Google Shape;621;p105"/>
          <p:cNvSpPr txBox="1"/>
          <p:nvPr/>
        </p:nvSpPr>
        <p:spPr>
          <a:xfrm>
            <a:off x="20540042" y="4288613"/>
            <a:ext cx="2396700" cy="7695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5000"/>
              <a:buFont typeface="Helvetica Neue"/>
              <a:buNone/>
            </a:pPr>
            <a:endParaRPr sz="5000" b="0" i="0" u="none" strike="noStrike" cap="none">
              <a:solidFill>
                <a:srgbClr val="5E5E5E"/>
              </a:solidFill>
              <a:latin typeface="Helvetica Neue"/>
              <a:ea typeface="Helvetica Neue"/>
              <a:cs typeface="Helvetica Neue"/>
              <a:sym typeface="Helvetica Neue"/>
            </a:endParaRPr>
          </a:p>
        </p:txBody>
      </p:sp>
      <p:pic>
        <p:nvPicPr>
          <p:cNvPr id="622" name="Google Shape;622;p105"/>
          <p:cNvPicPr preferRelativeResize="0"/>
          <p:nvPr/>
        </p:nvPicPr>
        <p:blipFill rotWithShape="1">
          <a:blip r:embed="rId4">
            <a:alphaModFix/>
          </a:blip>
          <a:srcRect/>
          <a:stretch/>
        </p:blipFill>
        <p:spPr>
          <a:xfrm>
            <a:off x="13617271" y="11474225"/>
            <a:ext cx="1905000" cy="1428750"/>
          </a:xfrm>
          <a:prstGeom prst="rect">
            <a:avLst/>
          </a:prstGeom>
          <a:noFill/>
          <a:ln>
            <a:noFill/>
          </a:ln>
        </p:spPr>
      </p:pic>
      <p:pic>
        <p:nvPicPr>
          <p:cNvPr id="623" name="Google Shape;623;p105"/>
          <p:cNvPicPr preferRelativeResize="0"/>
          <p:nvPr/>
        </p:nvPicPr>
        <p:blipFill rotWithShape="1">
          <a:blip r:embed="rId5">
            <a:alphaModFix/>
          </a:blip>
          <a:srcRect/>
          <a:stretch/>
        </p:blipFill>
        <p:spPr>
          <a:xfrm>
            <a:off x="19723171" y="11540888"/>
            <a:ext cx="2019300" cy="129540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47"/>
          <p:cNvSpPr txBox="1"/>
          <p:nvPr/>
        </p:nvSpPr>
        <p:spPr>
          <a:xfrm>
            <a:off x="4086287" y="5325583"/>
            <a:ext cx="7915212" cy="3008331"/>
          </a:xfrm>
          <a:prstGeom prst="rect">
            <a:avLst/>
          </a:prstGeom>
          <a:noFill/>
          <a:ln>
            <a:noFill/>
          </a:ln>
        </p:spPr>
        <p:txBody>
          <a:bodyPr spcFirstLastPara="1" wrap="square" lIns="50800" tIns="50800" rIns="50800" bIns="50800" anchor="ctr" anchorCtr="0">
            <a:normAutofit fontScale="92500"/>
          </a:bodyPr>
          <a:lstStyle/>
          <a:p>
            <a:pPr marL="0" marR="0" lvl="0" indent="0" algn="l" rtl="0">
              <a:lnSpc>
                <a:spcPct val="100000"/>
              </a:lnSpc>
              <a:spcBef>
                <a:spcPts val="0"/>
              </a:spcBef>
              <a:spcAft>
                <a:spcPts val="0"/>
              </a:spcAft>
              <a:buClr>
                <a:srgbClr val="004C7F"/>
              </a:buClr>
              <a:buSzPct val="108108"/>
              <a:buFont typeface="Helvetica Neue"/>
              <a:buNone/>
            </a:pPr>
            <a:r>
              <a:rPr lang="en-US" sz="8000" b="1" i="0" u="none" strike="noStrike" cap="none">
                <a:solidFill>
                  <a:srgbClr val="004C7F"/>
                </a:solidFill>
                <a:latin typeface="Helvetica Neue"/>
                <a:ea typeface="Helvetica Neue"/>
                <a:cs typeface="Helvetica Neue"/>
                <a:sym typeface="Helvetica Neue"/>
              </a:rPr>
              <a:t>what makes models fit </a:t>
            </a:r>
            <a:r>
              <a:rPr lang="en-US" sz="8000" b="1" i="0" u="none" strike="noStrike" cap="none">
                <a:solidFill>
                  <a:srgbClr val="2E7115"/>
                </a:solidFill>
                <a:latin typeface="Helvetica Neue"/>
                <a:ea typeface="Helvetica Neue"/>
                <a:cs typeface="Helvetica Neue"/>
                <a:sym typeface="Helvetica Neue"/>
              </a:rPr>
              <a:t>better</a:t>
            </a:r>
            <a:endParaRPr sz="1400" b="0" i="0" u="none" strike="noStrike" cap="none">
              <a:solidFill>
                <a:srgbClr val="2E7115"/>
              </a:solidFill>
              <a:latin typeface="Arial"/>
              <a:ea typeface="Arial"/>
              <a:cs typeface="Arial"/>
              <a:sym typeface="Arial"/>
            </a:endParaRPr>
          </a:p>
        </p:txBody>
      </p:sp>
      <p:sp>
        <p:nvSpPr>
          <p:cNvPr id="629" name="Google Shape;629;p47"/>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36</a:t>
            </a:fld>
            <a:endParaRPr/>
          </a:p>
        </p:txBody>
      </p:sp>
      <p:sp>
        <p:nvSpPr>
          <p:cNvPr id="630" name="Google Shape;630;p47"/>
          <p:cNvSpPr txBox="1"/>
          <p:nvPr/>
        </p:nvSpPr>
        <p:spPr>
          <a:xfrm>
            <a:off x="17312530" y="7301846"/>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rgbClr val="000000"/>
                </a:solidFill>
                <a:latin typeface="Helvetica Neue"/>
                <a:ea typeface="Helvetica Neue"/>
                <a:cs typeface="Helvetica Neue"/>
                <a:sym typeface="Helvetica Neue"/>
              </a:rPr>
              <a:t>normalized</a:t>
            </a:r>
            <a:r>
              <a:rPr lang="en-US" sz="4268" b="0" i="0" u="none" strike="noStrike" cap="none">
                <a:solidFill>
                  <a:srgbClr val="000000"/>
                </a:solidFill>
                <a:latin typeface="Helvetica Neue"/>
                <a:ea typeface="Helvetica Neue"/>
                <a:cs typeface="Helvetica Neue"/>
                <a:sym typeface="Helvetica Neue"/>
              </a:rPr>
              <a:t> data</a:t>
            </a:r>
            <a:endParaRPr sz="1400" b="0" i="0" u="none" strike="noStrike" cap="none">
              <a:solidFill>
                <a:srgbClr val="000000"/>
              </a:solidFill>
              <a:latin typeface="Arial"/>
              <a:ea typeface="Arial"/>
              <a:cs typeface="Arial"/>
              <a:sym typeface="Arial"/>
            </a:endParaRPr>
          </a:p>
        </p:txBody>
      </p:sp>
      <p:sp>
        <p:nvSpPr>
          <p:cNvPr id="631" name="Google Shape;631;p47"/>
          <p:cNvSpPr txBox="1"/>
          <p:nvPr/>
        </p:nvSpPr>
        <p:spPr>
          <a:xfrm>
            <a:off x="17529701" y="4617198"/>
            <a:ext cx="2817600" cy="780000"/>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rgbClr val="000000"/>
                </a:solidFill>
                <a:latin typeface="Helvetica Neue"/>
                <a:ea typeface="Helvetica Neue"/>
                <a:cs typeface="Helvetica Neue"/>
                <a:sym typeface="Helvetica Neue"/>
              </a:rPr>
              <a:t>more</a:t>
            </a:r>
            <a:r>
              <a:rPr lang="en-US" sz="4400" b="0" i="0" u="none" strike="noStrike" cap="none">
                <a:solidFill>
                  <a:srgbClr val="000000"/>
                </a:solidFill>
                <a:latin typeface="Helvetica Neue"/>
                <a:ea typeface="Helvetica Neue"/>
                <a:cs typeface="Helvetica Neue"/>
                <a:sym typeface="Helvetica Neue"/>
              </a:rPr>
              <a:t> data</a:t>
            </a:r>
            <a:endParaRPr sz="1400" b="0" i="0" u="none" strike="noStrike" cap="none">
              <a:solidFill>
                <a:srgbClr val="000000"/>
              </a:solidFill>
              <a:latin typeface="Arial"/>
              <a:ea typeface="Arial"/>
              <a:cs typeface="Arial"/>
              <a:sym typeface="Arial"/>
            </a:endParaRPr>
          </a:p>
        </p:txBody>
      </p:sp>
      <p:sp>
        <p:nvSpPr>
          <p:cNvPr id="632" name="Google Shape;632;p47"/>
          <p:cNvSpPr txBox="1"/>
          <p:nvPr/>
        </p:nvSpPr>
        <p:spPr>
          <a:xfrm>
            <a:off x="17335393" y="6078000"/>
            <a:ext cx="4104000" cy="780000"/>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rgbClr val="000000"/>
                </a:solidFill>
                <a:latin typeface="Helvetica Neue"/>
                <a:ea typeface="Helvetica Neue"/>
                <a:cs typeface="Helvetica Neue"/>
                <a:sym typeface="Helvetica Neue"/>
              </a:rPr>
              <a:t>balanced</a:t>
            </a:r>
            <a:r>
              <a:rPr lang="en-US" sz="4400" b="0" i="0" u="none" strike="noStrike" cap="none">
                <a:solidFill>
                  <a:srgbClr val="000000"/>
                </a:solidFill>
                <a:latin typeface="Helvetica Neue"/>
                <a:ea typeface="Helvetica Neue"/>
                <a:cs typeface="Helvetica Neue"/>
                <a:sym typeface="Helvetica Neue"/>
              </a:rPr>
              <a:t> data</a:t>
            </a:r>
            <a:endParaRPr sz="1400" b="0" i="0" u="none" strike="noStrike" cap="none">
              <a:solidFill>
                <a:srgbClr val="000000"/>
              </a:solidFill>
              <a:latin typeface="Arial"/>
              <a:ea typeface="Arial"/>
              <a:cs typeface="Arial"/>
              <a:sym typeface="Arial"/>
            </a:endParaRPr>
          </a:p>
        </p:txBody>
      </p:sp>
      <p:sp>
        <p:nvSpPr>
          <p:cNvPr id="633" name="Google Shape;633;p47"/>
          <p:cNvSpPr txBox="1"/>
          <p:nvPr/>
        </p:nvSpPr>
        <p:spPr>
          <a:xfrm>
            <a:off x="17529701" y="8333914"/>
            <a:ext cx="6073789"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rgbClr val="000000"/>
                </a:solidFill>
                <a:latin typeface="Helvetica Neue"/>
                <a:ea typeface="Helvetica Neue"/>
                <a:cs typeface="Helvetica Neue"/>
                <a:sym typeface="Helvetica Neue"/>
              </a:rPr>
              <a:t>quality</a:t>
            </a:r>
            <a:r>
              <a:rPr lang="en-US" sz="4400" b="0" i="0" u="none" strike="noStrike" cap="none">
                <a:solidFill>
                  <a:srgbClr val="000000"/>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48"/>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37</a:t>
            </a:fld>
            <a:endParaRPr/>
          </a:p>
        </p:txBody>
      </p:sp>
      <p:sp>
        <p:nvSpPr>
          <p:cNvPr id="639" name="Google Shape;639;p48"/>
          <p:cNvSpPr txBox="1"/>
          <p:nvPr/>
        </p:nvSpPr>
        <p:spPr>
          <a:xfrm>
            <a:off x="13205171" y="6516291"/>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rgbClr val="000000"/>
                </a:solidFill>
                <a:latin typeface="Helvetica Neue"/>
                <a:ea typeface="Helvetica Neue"/>
                <a:cs typeface="Helvetica Neue"/>
                <a:sym typeface="Helvetica Neue"/>
              </a:rPr>
              <a:t>normalized</a:t>
            </a:r>
            <a:r>
              <a:rPr lang="en-US" sz="4268" b="0" i="0" u="none" strike="noStrike" cap="none">
                <a:solidFill>
                  <a:srgbClr val="000000"/>
                </a:solidFill>
                <a:latin typeface="Helvetica Neue"/>
                <a:ea typeface="Helvetica Neue"/>
                <a:cs typeface="Helvetica Neue"/>
                <a:sym typeface="Helvetica Neue"/>
              </a:rPr>
              <a:t> data</a:t>
            </a:r>
            <a:endParaRPr sz="1400" b="0" i="0" u="none" strike="noStrike" cap="none">
              <a:solidFill>
                <a:srgbClr val="000000"/>
              </a:solidFill>
              <a:latin typeface="Arial"/>
              <a:ea typeface="Arial"/>
              <a:cs typeface="Arial"/>
              <a:sym typeface="Arial"/>
            </a:endParaRPr>
          </a:p>
        </p:txBody>
      </p:sp>
      <p:sp>
        <p:nvSpPr>
          <p:cNvPr id="640" name="Google Shape;640;p48"/>
          <p:cNvSpPr txBox="1"/>
          <p:nvPr/>
        </p:nvSpPr>
        <p:spPr>
          <a:xfrm>
            <a:off x="4101975" y="6472400"/>
            <a:ext cx="2817600" cy="780000"/>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rgbClr val="000000"/>
                </a:solidFill>
                <a:latin typeface="Helvetica Neue"/>
                <a:ea typeface="Helvetica Neue"/>
                <a:cs typeface="Helvetica Neue"/>
                <a:sym typeface="Helvetica Neue"/>
              </a:rPr>
              <a:t>more</a:t>
            </a:r>
            <a:r>
              <a:rPr lang="en-US" sz="4400" b="0" i="0" u="none" strike="noStrike" cap="none">
                <a:solidFill>
                  <a:srgbClr val="000000"/>
                </a:solidFill>
                <a:latin typeface="Helvetica Neue"/>
                <a:ea typeface="Helvetica Neue"/>
                <a:cs typeface="Helvetica Neue"/>
                <a:sym typeface="Helvetica Neue"/>
              </a:rPr>
              <a:t> data</a:t>
            </a:r>
            <a:endParaRPr sz="1400" b="0" i="0" u="none" strike="noStrike" cap="none">
              <a:solidFill>
                <a:srgbClr val="000000"/>
              </a:solidFill>
              <a:latin typeface="Arial"/>
              <a:ea typeface="Arial"/>
              <a:cs typeface="Arial"/>
              <a:sym typeface="Arial"/>
            </a:endParaRPr>
          </a:p>
        </p:txBody>
      </p:sp>
      <p:sp>
        <p:nvSpPr>
          <p:cNvPr id="641" name="Google Shape;641;p48"/>
          <p:cNvSpPr txBox="1"/>
          <p:nvPr/>
        </p:nvSpPr>
        <p:spPr>
          <a:xfrm>
            <a:off x="8010373" y="6463700"/>
            <a:ext cx="4104000" cy="780000"/>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rgbClr val="000000"/>
                </a:solidFill>
                <a:latin typeface="Helvetica Neue"/>
                <a:ea typeface="Helvetica Neue"/>
                <a:cs typeface="Helvetica Neue"/>
                <a:sym typeface="Helvetica Neue"/>
              </a:rPr>
              <a:t>balanced</a:t>
            </a:r>
            <a:r>
              <a:rPr lang="en-US" sz="4400" b="0" i="0" u="none" strike="noStrike" cap="none">
                <a:solidFill>
                  <a:srgbClr val="000000"/>
                </a:solidFill>
                <a:latin typeface="Helvetica Neue"/>
                <a:ea typeface="Helvetica Neue"/>
                <a:cs typeface="Helvetica Neue"/>
                <a:sym typeface="Helvetica Neue"/>
              </a:rPr>
              <a:t> data</a:t>
            </a:r>
            <a:endParaRPr sz="1400" b="0" i="0" u="none" strike="noStrike" cap="none">
              <a:solidFill>
                <a:srgbClr val="000000"/>
              </a:solidFill>
              <a:latin typeface="Arial"/>
              <a:ea typeface="Arial"/>
              <a:cs typeface="Arial"/>
              <a:sym typeface="Arial"/>
            </a:endParaRPr>
          </a:p>
        </p:txBody>
      </p:sp>
      <p:sp>
        <p:nvSpPr>
          <p:cNvPr id="642" name="Google Shape;642;p48"/>
          <p:cNvSpPr txBox="1"/>
          <p:nvPr/>
        </p:nvSpPr>
        <p:spPr>
          <a:xfrm>
            <a:off x="18687070" y="6356868"/>
            <a:ext cx="3480204"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rgbClr val="000000"/>
                </a:solidFill>
                <a:latin typeface="Helvetica Neue"/>
                <a:ea typeface="Helvetica Neue"/>
                <a:cs typeface="Helvetica Neue"/>
                <a:sym typeface="Helvetica Neue"/>
              </a:rPr>
              <a:t>quality</a:t>
            </a:r>
            <a:r>
              <a:rPr lang="en-US" sz="4400" b="0" i="0" u="none" strike="noStrike" cap="none">
                <a:solidFill>
                  <a:srgbClr val="000000"/>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49"/>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38</a:t>
            </a:fld>
            <a:endParaRPr/>
          </a:p>
        </p:txBody>
      </p:sp>
      <p:sp>
        <p:nvSpPr>
          <p:cNvPr id="648" name="Google Shape;648;p49"/>
          <p:cNvSpPr txBox="1"/>
          <p:nvPr/>
        </p:nvSpPr>
        <p:spPr>
          <a:xfrm>
            <a:off x="13205171" y="6516291"/>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chemeClr val="lt2"/>
                </a:solidFill>
                <a:latin typeface="Helvetica Neue"/>
                <a:ea typeface="Helvetica Neue"/>
                <a:cs typeface="Helvetica Neue"/>
                <a:sym typeface="Helvetica Neue"/>
              </a:rPr>
              <a:t>normalized</a:t>
            </a:r>
            <a:r>
              <a:rPr lang="en-US" sz="4268"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649" name="Google Shape;649;p49"/>
          <p:cNvSpPr txBox="1"/>
          <p:nvPr/>
        </p:nvSpPr>
        <p:spPr>
          <a:xfrm>
            <a:off x="4101975" y="6472400"/>
            <a:ext cx="2817600" cy="780000"/>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rgbClr val="000000"/>
                </a:solidFill>
                <a:latin typeface="Helvetica Neue"/>
                <a:ea typeface="Helvetica Neue"/>
                <a:cs typeface="Helvetica Neue"/>
                <a:sym typeface="Helvetica Neue"/>
              </a:rPr>
              <a:t>more</a:t>
            </a:r>
            <a:r>
              <a:rPr lang="en-US" sz="4400" b="0" i="0" u="none" strike="noStrike" cap="none">
                <a:solidFill>
                  <a:srgbClr val="000000"/>
                </a:solidFill>
                <a:latin typeface="Helvetica Neue"/>
                <a:ea typeface="Helvetica Neue"/>
                <a:cs typeface="Helvetica Neue"/>
                <a:sym typeface="Helvetica Neue"/>
              </a:rPr>
              <a:t> data</a:t>
            </a:r>
            <a:endParaRPr sz="1400" b="0" i="0" u="none" strike="noStrike" cap="none">
              <a:solidFill>
                <a:srgbClr val="000000"/>
              </a:solidFill>
              <a:latin typeface="Arial"/>
              <a:ea typeface="Arial"/>
              <a:cs typeface="Arial"/>
              <a:sym typeface="Arial"/>
            </a:endParaRPr>
          </a:p>
        </p:txBody>
      </p:sp>
      <p:sp>
        <p:nvSpPr>
          <p:cNvPr id="650" name="Google Shape;650;p49"/>
          <p:cNvSpPr txBox="1"/>
          <p:nvPr/>
        </p:nvSpPr>
        <p:spPr>
          <a:xfrm>
            <a:off x="8010373" y="6396139"/>
            <a:ext cx="41040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balanced</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651" name="Google Shape;651;p49"/>
          <p:cNvSpPr txBox="1"/>
          <p:nvPr/>
        </p:nvSpPr>
        <p:spPr>
          <a:xfrm>
            <a:off x="18687070" y="6356868"/>
            <a:ext cx="3480204"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chemeClr val="lt2"/>
                </a:solidFill>
                <a:latin typeface="Helvetica Neue"/>
                <a:ea typeface="Helvetica Neue"/>
                <a:cs typeface="Helvetica Neue"/>
                <a:sym typeface="Helvetica Neue"/>
              </a:rPr>
              <a:t>quality</a:t>
            </a:r>
            <a:r>
              <a:rPr lang="en-US" sz="4400" b="0" i="0" u="none" strike="noStrike" cap="none">
                <a:solidFill>
                  <a:schemeClr val="lt2"/>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cxnSp>
        <p:nvCxnSpPr>
          <p:cNvPr id="727" name="Google Shape;727;g290ab77567f_0_109"/>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728" name="Google Shape;728;g290ab77567f_0_109"/>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grpSp>
        <p:nvGrpSpPr>
          <p:cNvPr id="729" name="Google Shape;729;g290ab77567f_0_109"/>
          <p:cNvGrpSpPr/>
          <p:nvPr/>
        </p:nvGrpSpPr>
        <p:grpSpPr>
          <a:xfrm>
            <a:off x="3401736" y="2425868"/>
            <a:ext cx="7065491" cy="3900176"/>
            <a:chOff x="1522628" y="323569"/>
            <a:chExt cx="7065491" cy="3900176"/>
          </a:xfrm>
        </p:grpSpPr>
        <p:cxnSp>
          <p:nvCxnSpPr>
            <p:cNvPr id="730" name="Google Shape;730;g290ab77567f_0_109"/>
            <p:cNvCxnSpPr/>
            <p:nvPr/>
          </p:nvCxnSpPr>
          <p:spPr>
            <a:xfrm>
              <a:off x="7318219" y="323569"/>
              <a:ext cx="1269900" cy="1269900"/>
            </a:xfrm>
            <a:prstGeom prst="straightConnector1">
              <a:avLst/>
            </a:prstGeom>
            <a:noFill/>
            <a:ln>
              <a:noFill/>
            </a:ln>
          </p:spPr>
        </p:cxnSp>
        <p:cxnSp>
          <p:nvCxnSpPr>
            <p:cNvPr id="731" name="Google Shape;731;g290ab77567f_0_109"/>
            <p:cNvCxnSpPr/>
            <p:nvPr/>
          </p:nvCxnSpPr>
          <p:spPr>
            <a:xfrm>
              <a:off x="1522628" y="2953845"/>
              <a:ext cx="1269900" cy="1269900"/>
            </a:xfrm>
            <a:prstGeom prst="straightConnector1">
              <a:avLst/>
            </a:prstGeom>
            <a:noFill/>
            <a:ln>
              <a:noFill/>
            </a:ln>
          </p:spPr>
        </p:cxnSp>
      </p:grpSp>
      <p:sp>
        <p:nvSpPr>
          <p:cNvPr id="732" name="Google Shape;732;g290ab77567f_0_109"/>
          <p:cNvSpPr txBox="1">
            <a:spLocks noGrp="1"/>
          </p:cNvSpPr>
          <p:nvPr>
            <p:ph type="sldNum" idx="12"/>
          </p:nvPr>
        </p:nvSpPr>
        <p:spPr>
          <a:xfrm>
            <a:off x="12001499" y="13080999"/>
            <a:ext cx="3684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39</a:t>
            </a:fld>
            <a:endParaRPr/>
          </a:p>
        </p:txBody>
      </p:sp>
      <p:sp>
        <p:nvSpPr>
          <p:cNvPr id="733" name="Google Shape;733;g290ab77567f_0_109"/>
          <p:cNvSpPr txBox="1"/>
          <p:nvPr/>
        </p:nvSpPr>
        <p:spPr>
          <a:xfrm>
            <a:off x="433525" y="420075"/>
            <a:ext cx="40026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more</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cxnSp>
        <p:nvCxnSpPr>
          <p:cNvPr id="734" name="Google Shape;734;g290ab77567f_0_109"/>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735" name="Google Shape;735;g290ab77567f_0_109"/>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sp>
        <p:nvSpPr>
          <p:cNvPr id="736" name="Google Shape;736;g290ab77567f_0_109"/>
          <p:cNvSpPr txBox="1"/>
          <p:nvPr/>
        </p:nvSpPr>
        <p:spPr>
          <a:xfrm>
            <a:off x="-437095" y="3774060"/>
            <a:ext cx="10443300" cy="7491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4200"/>
              <a:buFont typeface="Helvetica Neue"/>
              <a:buNone/>
            </a:pPr>
            <a:r>
              <a:rPr lang="en-US" sz="4200" b="1">
                <a:solidFill>
                  <a:srgbClr val="EF7001"/>
                </a:solidFill>
                <a:latin typeface="Helvetica Neue"/>
                <a:ea typeface="Helvetica Neue"/>
                <a:cs typeface="Helvetica Neue"/>
                <a:sym typeface="Helvetica Neue"/>
              </a:rPr>
              <a:t>Lets look at our plane dataset!</a:t>
            </a:r>
            <a:endParaRPr sz="1400" b="0" i="0" u="none" strike="noStrike" cap="none">
              <a:solidFill>
                <a:srgbClr val="000000"/>
              </a:solidFill>
              <a:latin typeface="Arial"/>
              <a:ea typeface="Arial"/>
              <a:cs typeface="Arial"/>
              <a:sym typeface="Arial"/>
            </a:endParaRPr>
          </a:p>
        </p:txBody>
      </p:sp>
      <p:sp>
        <p:nvSpPr>
          <p:cNvPr id="737" name="Google Shape;737;g290ab77567f_0_109"/>
          <p:cNvSpPr txBox="1">
            <a:spLocks noGrp="1"/>
          </p:cNvSpPr>
          <p:nvPr>
            <p:ph type="sldNum" idx="12"/>
          </p:nvPr>
        </p:nvSpPr>
        <p:spPr>
          <a:xfrm>
            <a:off x="12001499" y="13080999"/>
            <a:ext cx="3684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39</a:t>
            </a:fld>
            <a:endParaRPr/>
          </a:p>
        </p:txBody>
      </p:sp>
      <p:sp>
        <p:nvSpPr>
          <p:cNvPr id="738" name="Google Shape;738;g290ab77567f_0_109"/>
          <p:cNvSpPr/>
          <p:nvPr/>
        </p:nvSpPr>
        <p:spPr>
          <a:xfrm>
            <a:off x="11626794" y="9793357"/>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39" name="Google Shape;739;g290ab77567f_0_109"/>
          <p:cNvSpPr txBox="1"/>
          <p:nvPr/>
        </p:nvSpPr>
        <p:spPr>
          <a:xfrm>
            <a:off x="19380950" y="11184150"/>
            <a:ext cx="3000000" cy="708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400"/>
              <a:buFont typeface="Arial"/>
              <a:buNone/>
            </a:pPr>
            <a:r>
              <a:rPr lang="en-US" sz="3400" b="1">
                <a:solidFill>
                  <a:srgbClr val="EB220C"/>
                </a:solidFill>
                <a:latin typeface="Helvetica Neue"/>
                <a:ea typeface="Helvetica Neue"/>
                <a:cs typeface="Helvetica Neue"/>
                <a:sym typeface="Helvetica Neue"/>
              </a:rPr>
              <a:t>Size</a:t>
            </a:r>
            <a:endParaRPr sz="2400" b="1" i="0" u="none" strike="noStrike" cap="none">
              <a:solidFill>
                <a:srgbClr val="000000"/>
              </a:solidFill>
              <a:latin typeface="Arial"/>
              <a:ea typeface="Arial"/>
              <a:cs typeface="Arial"/>
              <a:sym typeface="Arial"/>
            </a:endParaRPr>
          </a:p>
        </p:txBody>
      </p:sp>
      <p:sp>
        <p:nvSpPr>
          <p:cNvPr id="740" name="Google Shape;740;g290ab77567f_0_109"/>
          <p:cNvSpPr txBox="1"/>
          <p:nvPr/>
        </p:nvSpPr>
        <p:spPr>
          <a:xfrm>
            <a:off x="1252672" y="5222089"/>
            <a:ext cx="4386900" cy="923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dirty="0">
                <a:solidFill>
                  <a:srgbClr val="EB220C"/>
                </a:solidFill>
                <a:latin typeface="Helvetica Neue"/>
                <a:ea typeface="Helvetica Neue"/>
                <a:cs typeface="Helvetica Neue"/>
                <a:sym typeface="Helvetica Neue"/>
              </a:rPr>
              <a:t>Size</a:t>
            </a:r>
            <a:r>
              <a:rPr lang="en-US" sz="2400" b="0" i="0" u="none" strike="noStrike" cap="none" dirty="0">
                <a:solidFill>
                  <a:srgbClr val="EB220C"/>
                </a:solidFill>
                <a:latin typeface="Helvetica Neue"/>
                <a:ea typeface="Helvetica Neue"/>
                <a:cs typeface="Helvetica Neue"/>
                <a:sym typeface="Helvetica Neue"/>
              </a:rPr>
              <a:t>  </a:t>
            </a:r>
            <a:r>
              <a:rPr lang="en-US" sz="2400" b="0" i="0" u="none" strike="noStrike" cap="none" dirty="0">
                <a:solidFill>
                  <a:srgbClr val="000000"/>
                </a:solidFill>
                <a:latin typeface="Helvetica Neue"/>
                <a:ea typeface="Helvetica Neue"/>
                <a:cs typeface="Helvetica Neue"/>
                <a:sym typeface="Helvetica Neue"/>
              </a:rPr>
              <a:t>on the x axis</a:t>
            </a:r>
            <a:endParaRPr sz="2400" b="0" i="0" u="none" strike="noStrike" cap="none" dirty="0">
              <a:solidFill>
                <a:srgbClr val="000000"/>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rgbClr val="000000"/>
              </a:buClr>
              <a:buSzPts val="2400"/>
              <a:buFont typeface="Arial"/>
              <a:buNone/>
            </a:pPr>
            <a:r>
              <a:rPr lang="en-US" sz="2400" dirty="0">
                <a:solidFill>
                  <a:schemeClr val="accent3"/>
                </a:solidFill>
                <a:latin typeface="Helvetica Neue"/>
                <a:ea typeface="Helvetica Neue"/>
                <a:cs typeface="Helvetica Neue"/>
                <a:sym typeface="Helvetica Neue"/>
              </a:rPr>
              <a:t>Distance </a:t>
            </a:r>
            <a:r>
              <a:rPr lang="en-US" sz="2400" dirty="0">
                <a:solidFill>
                  <a:srgbClr val="151515"/>
                </a:solidFill>
                <a:latin typeface="Helvetica Neue"/>
                <a:ea typeface="Helvetica Neue"/>
                <a:cs typeface="Helvetica Neue"/>
                <a:sym typeface="Helvetica Neue"/>
              </a:rPr>
              <a:t>on the y axis</a:t>
            </a:r>
            <a:endParaRPr sz="2400" dirty="0">
              <a:solidFill>
                <a:srgbClr val="151515"/>
              </a:solidFill>
              <a:latin typeface="Helvetica Neue"/>
              <a:ea typeface="Helvetica Neue"/>
              <a:cs typeface="Helvetica Neue"/>
              <a:sym typeface="Helvetica Neue"/>
            </a:endParaRPr>
          </a:p>
        </p:txBody>
      </p:sp>
      <p:sp>
        <p:nvSpPr>
          <p:cNvPr id="741" name="Google Shape;741;g290ab77567f_0_109"/>
          <p:cNvSpPr txBox="1"/>
          <p:nvPr/>
        </p:nvSpPr>
        <p:spPr>
          <a:xfrm>
            <a:off x="433525" y="420075"/>
            <a:ext cx="40026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more</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
        <p:nvSpPr>
          <p:cNvPr id="742" name="Google Shape;742;g290ab77567f_0_109"/>
          <p:cNvSpPr txBox="1"/>
          <p:nvPr/>
        </p:nvSpPr>
        <p:spPr>
          <a:xfrm>
            <a:off x="7577900" y="2046025"/>
            <a:ext cx="2197500" cy="108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400">
                <a:solidFill>
                  <a:schemeClr val="accent3"/>
                </a:solidFill>
                <a:latin typeface="Helvetica Neue"/>
                <a:ea typeface="Helvetica Neue"/>
                <a:cs typeface="Helvetica Neue"/>
                <a:sym typeface="Helvetica Neue"/>
              </a:rPr>
              <a:t>Distance</a:t>
            </a:r>
            <a:endParaRPr sz="3400">
              <a:solidFill>
                <a:schemeClr val="accent3"/>
              </a:solidFill>
              <a:latin typeface="Helvetica Neue"/>
              <a:ea typeface="Helvetica Neue"/>
              <a:cs typeface="Helvetica Neue"/>
              <a:sym typeface="Helvetica Neue"/>
            </a:endParaRPr>
          </a:p>
        </p:txBody>
      </p:sp>
      <p:cxnSp>
        <p:nvCxnSpPr>
          <p:cNvPr id="743" name="Google Shape;743;g290ab77567f_0_109"/>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744" name="Google Shape;744;g290ab77567f_0_109"/>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grpSp>
        <p:nvGrpSpPr>
          <p:cNvPr id="745" name="Google Shape;745;g290ab77567f_0_109"/>
          <p:cNvGrpSpPr/>
          <p:nvPr/>
        </p:nvGrpSpPr>
        <p:grpSpPr>
          <a:xfrm>
            <a:off x="3401736" y="2425868"/>
            <a:ext cx="7065491" cy="3900176"/>
            <a:chOff x="1522628" y="323569"/>
            <a:chExt cx="7065491" cy="3900176"/>
          </a:xfrm>
        </p:grpSpPr>
        <p:cxnSp>
          <p:nvCxnSpPr>
            <p:cNvPr id="746" name="Google Shape;746;g290ab77567f_0_109"/>
            <p:cNvCxnSpPr/>
            <p:nvPr/>
          </p:nvCxnSpPr>
          <p:spPr>
            <a:xfrm>
              <a:off x="7318219" y="323569"/>
              <a:ext cx="1269900" cy="1269900"/>
            </a:xfrm>
            <a:prstGeom prst="straightConnector1">
              <a:avLst/>
            </a:prstGeom>
            <a:noFill/>
            <a:ln>
              <a:noFill/>
            </a:ln>
          </p:spPr>
        </p:cxnSp>
        <p:cxnSp>
          <p:nvCxnSpPr>
            <p:cNvPr id="747" name="Google Shape;747;g290ab77567f_0_109"/>
            <p:cNvCxnSpPr/>
            <p:nvPr/>
          </p:nvCxnSpPr>
          <p:spPr>
            <a:xfrm>
              <a:off x="1522628" y="2953845"/>
              <a:ext cx="1269900" cy="1269900"/>
            </a:xfrm>
            <a:prstGeom prst="straightConnector1">
              <a:avLst/>
            </a:prstGeom>
            <a:noFill/>
            <a:ln>
              <a:noFill/>
            </a:ln>
          </p:spPr>
        </p:cxnSp>
      </p:grpSp>
      <p:sp>
        <p:nvSpPr>
          <p:cNvPr id="748" name="Google Shape;748;g290ab77567f_0_109"/>
          <p:cNvSpPr txBox="1">
            <a:spLocks noGrp="1"/>
          </p:cNvSpPr>
          <p:nvPr>
            <p:ph type="sldNum" idx="12"/>
          </p:nvPr>
        </p:nvSpPr>
        <p:spPr>
          <a:xfrm>
            <a:off x="12001499" y="13080999"/>
            <a:ext cx="3684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39</a:t>
            </a:fld>
            <a:endParaRPr/>
          </a:p>
        </p:txBody>
      </p:sp>
      <p:sp>
        <p:nvSpPr>
          <p:cNvPr id="749" name="Google Shape;749;g290ab77567f_0_109"/>
          <p:cNvSpPr txBox="1"/>
          <p:nvPr/>
        </p:nvSpPr>
        <p:spPr>
          <a:xfrm>
            <a:off x="433525" y="420075"/>
            <a:ext cx="40026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more</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cxnSp>
        <p:nvCxnSpPr>
          <p:cNvPr id="750" name="Google Shape;750;g290ab77567f_0_109"/>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751" name="Google Shape;751;g290ab77567f_0_109"/>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grpSp>
        <p:nvGrpSpPr>
          <p:cNvPr id="752" name="Google Shape;752;g290ab77567f_0_109"/>
          <p:cNvGrpSpPr/>
          <p:nvPr/>
        </p:nvGrpSpPr>
        <p:grpSpPr>
          <a:xfrm>
            <a:off x="3401736" y="2425868"/>
            <a:ext cx="7065491" cy="3900176"/>
            <a:chOff x="1522628" y="323569"/>
            <a:chExt cx="7065491" cy="3900176"/>
          </a:xfrm>
        </p:grpSpPr>
        <p:cxnSp>
          <p:nvCxnSpPr>
            <p:cNvPr id="753" name="Google Shape;753;g290ab77567f_0_109"/>
            <p:cNvCxnSpPr/>
            <p:nvPr/>
          </p:nvCxnSpPr>
          <p:spPr>
            <a:xfrm>
              <a:off x="7318219" y="323569"/>
              <a:ext cx="1269900" cy="1269900"/>
            </a:xfrm>
            <a:prstGeom prst="straightConnector1">
              <a:avLst/>
            </a:prstGeom>
            <a:noFill/>
            <a:ln>
              <a:noFill/>
            </a:ln>
          </p:spPr>
        </p:cxnSp>
        <p:cxnSp>
          <p:nvCxnSpPr>
            <p:cNvPr id="754" name="Google Shape;754;g290ab77567f_0_109"/>
            <p:cNvCxnSpPr/>
            <p:nvPr/>
          </p:nvCxnSpPr>
          <p:spPr>
            <a:xfrm>
              <a:off x="1522628" y="2953845"/>
              <a:ext cx="1269900" cy="1269900"/>
            </a:xfrm>
            <a:prstGeom prst="straightConnector1">
              <a:avLst/>
            </a:prstGeom>
            <a:noFill/>
            <a:ln>
              <a:noFill/>
            </a:ln>
          </p:spPr>
        </p:cxnSp>
      </p:grpSp>
      <p:cxnSp>
        <p:nvCxnSpPr>
          <p:cNvPr id="755" name="Google Shape;755;g290ab77567f_0_109"/>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756" name="Google Shape;756;g290ab77567f_0_109"/>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sp>
        <p:nvSpPr>
          <p:cNvPr id="757" name="Google Shape;757;g290ab77567f_0_109"/>
          <p:cNvSpPr txBox="1"/>
          <p:nvPr/>
        </p:nvSpPr>
        <p:spPr>
          <a:xfrm>
            <a:off x="-437095" y="3774060"/>
            <a:ext cx="10443300" cy="7491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4200"/>
              <a:buFont typeface="Helvetica Neue"/>
              <a:buNone/>
            </a:pPr>
            <a:r>
              <a:rPr lang="en-US" sz="4200" b="1">
                <a:solidFill>
                  <a:srgbClr val="EF7001"/>
                </a:solidFill>
                <a:latin typeface="Helvetica Neue"/>
                <a:ea typeface="Helvetica Neue"/>
                <a:cs typeface="Helvetica Neue"/>
                <a:sym typeface="Helvetica Neue"/>
              </a:rPr>
              <a:t>Lets look at our plane dataset!</a:t>
            </a:r>
            <a:endParaRPr sz="1400" b="0" i="0" u="none" strike="noStrike" cap="none">
              <a:solidFill>
                <a:srgbClr val="000000"/>
              </a:solidFill>
              <a:latin typeface="Arial"/>
              <a:ea typeface="Arial"/>
              <a:cs typeface="Arial"/>
              <a:sym typeface="Arial"/>
            </a:endParaRPr>
          </a:p>
        </p:txBody>
      </p:sp>
      <p:sp>
        <p:nvSpPr>
          <p:cNvPr id="758" name="Google Shape;758;g290ab77567f_0_109"/>
          <p:cNvSpPr/>
          <p:nvPr/>
        </p:nvSpPr>
        <p:spPr>
          <a:xfrm>
            <a:off x="10260419" y="10592007"/>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59" name="Google Shape;759;g290ab77567f_0_109"/>
          <p:cNvSpPr/>
          <p:nvPr/>
        </p:nvSpPr>
        <p:spPr>
          <a:xfrm>
            <a:off x="12227783" y="7962076"/>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60" name="Google Shape;760;g290ab77567f_0_109"/>
          <p:cNvSpPr txBox="1"/>
          <p:nvPr/>
        </p:nvSpPr>
        <p:spPr>
          <a:xfrm>
            <a:off x="19380950" y="11184150"/>
            <a:ext cx="3000000" cy="708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400"/>
              <a:buFont typeface="Arial"/>
              <a:buNone/>
            </a:pPr>
            <a:r>
              <a:rPr lang="en-US" sz="3400" b="1">
                <a:solidFill>
                  <a:srgbClr val="EB220C"/>
                </a:solidFill>
                <a:latin typeface="Helvetica Neue"/>
                <a:ea typeface="Helvetica Neue"/>
                <a:cs typeface="Helvetica Neue"/>
                <a:sym typeface="Helvetica Neue"/>
              </a:rPr>
              <a:t>Size</a:t>
            </a:r>
            <a:endParaRPr sz="2400" b="1" i="0" u="none" strike="noStrike" cap="none">
              <a:solidFill>
                <a:srgbClr val="000000"/>
              </a:solidFill>
              <a:latin typeface="Arial"/>
              <a:ea typeface="Arial"/>
              <a:cs typeface="Arial"/>
              <a:sym typeface="Arial"/>
            </a:endParaRPr>
          </a:p>
        </p:txBody>
      </p:sp>
      <p:sp>
        <p:nvSpPr>
          <p:cNvPr id="761" name="Google Shape;761;g290ab77567f_0_109"/>
          <p:cNvSpPr txBox="1"/>
          <p:nvPr/>
        </p:nvSpPr>
        <p:spPr>
          <a:xfrm>
            <a:off x="7577900" y="2046025"/>
            <a:ext cx="2197500" cy="108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400">
                <a:solidFill>
                  <a:schemeClr val="accent3"/>
                </a:solidFill>
                <a:latin typeface="Helvetica Neue"/>
                <a:ea typeface="Helvetica Neue"/>
                <a:cs typeface="Helvetica Neue"/>
                <a:sym typeface="Helvetica Neue"/>
              </a:rPr>
              <a:t>Distance</a:t>
            </a:r>
            <a:endParaRPr sz="3400">
              <a:solidFill>
                <a:schemeClr val="accent3"/>
              </a:solidFill>
              <a:latin typeface="Helvetica Neue"/>
              <a:ea typeface="Helvetica Neue"/>
              <a:cs typeface="Helvetica Neue"/>
              <a:sym typeface="Helvetica Neue"/>
            </a:endParaRPr>
          </a:p>
        </p:txBody>
      </p:sp>
      <p:cxnSp>
        <p:nvCxnSpPr>
          <p:cNvPr id="762" name="Google Shape;762;g290ab77567f_0_109"/>
          <p:cNvCxnSpPr>
            <a:cxnSpLocks/>
          </p:cNvCxnSpPr>
          <p:nvPr/>
        </p:nvCxnSpPr>
        <p:spPr>
          <a:xfrm flipV="1">
            <a:off x="10083108" y="7506586"/>
            <a:ext cx="10731186" cy="2513647"/>
          </a:xfrm>
          <a:prstGeom prst="straightConnector1">
            <a:avLst/>
          </a:prstGeom>
          <a:noFill/>
          <a:ln w="63500" cap="flat" cmpd="sng">
            <a:solidFill>
              <a:srgbClr val="0076B9"/>
            </a:solidFill>
            <a:prstDash val="solid"/>
            <a:miter lim="400000"/>
            <a:headEnd type="none" w="sm" len="sm"/>
            <a:tailEnd type="none" w="sm" len="sm"/>
          </a:ln>
        </p:spPr>
      </p:cxnSp>
      <p:sp>
        <p:nvSpPr>
          <p:cNvPr id="763" name="Google Shape;763;g290ab77567f_0_109"/>
          <p:cNvSpPr/>
          <p:nvPr/>
        </p:nvSpPr>
        <p:spPr>
          <a:xfrm>
            <a:off x="20439594" y="8937382"/>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4"/>
          <p:cNvSpPr txBox="1">
            <a:spLocks noGrp="1"/>
          </p:cNvSpPr>
          <p:nvPr>
            <p:ph type="ctrTitle" idx="4294967295"/>
          </p:nvPr>
        </p:nvSpPr>
        <p:spPr>
          <a:xfrm>
            <a:off x="3632225" y="5555682"/>
            <a:ext cx="17119550" cy="2185827"/>
          </a:xfrm>
          <a:prstGeom prst="rect">
            <a:avLst/>
          </a:prstGeom>
          <a:noFill/>
          <a:ln>
            <a:noFill/>
          </a:ln>
        </p:spPr>
        <p:txBody>
          <a:bodyPr spcFirstLastPara="1" wrap="square" lIns="50800" tIns="50800" rIns="50800" bIns="50800" anchor="ctr" anchorCtr="0">
            <a:normAutofit/>
          </a:bodyPr>
          <a:lstStyle/>
          <a:p>
            <a:pPr marL="0" marR="0" lvl="0" indent="0" algn="ctr" rtl="0">
              <a:lnSpc>
                <a:spcPct val="80000"/>
              </a:lnSpc>
              <a:spcBef>
                <a:spcPts val="0"/>
              </a:spcBef>
              <a:spcAft>
                <a:spcPts val="0"/>
              </a:spcAft>
              <a:buClr>
                <a:srgbClr val="006B64"/>
              </a:buClr>
              <a:buSzPts val="9600"/>
              <a:buFont typeface="Helvetica Neue"/>
              <a:buNone/>
            </a:pPr>
            <a:r>
              <a:rPr lang="en-US" sz="9600" b="1" i="0" u="none" strike="noStrike" cap="none">
                <a:solidFill>
                  <a:srgbClr val="006B64"/>
                </a:solidFill>
                <a:latin typeface="Helvetica Neue"/>
                <a:ea typeface="Helvetica Neue"/>
                <a:cs typeface="Helvetica Neue"/>
                <a:sym typeface="Helvetica Neue"/>
              </a:rPr>
              <a:t>Accuracy</a:t>
            </a:r>
            <a:endParaRPr sz="8500" b="1" i="0" u="none" strike="noStrike" cap="none">
              <a:solidFill>
                <a:srgbClr val="000000"/>
              </a:solidFill>
              <a:latin typeface="Helvetica Neue"/>
              <a:ea typeface="Helvetica Neue"/>
              <a:cs typeface="Helvetica Neue"/>
              <a:sym typeface="Helvetica Neue"/>
            </a:endParaRPr>
          </a:p>
        </p:txBody>
      </p:sp>
      <p:sp>
        <p:nvSpPr>
          <p:cNvPr id="128" name="Google Shape;128;p4"/>
          <p:cNvSpPr txBox="1"/>
          <p:nvPr/>
        </p:nvSpPr>
        <p:spPr>
          <a:xfrm>
            <a:off x="12306450" y="7595675"/>
            <a:ext cx="8025900" cy="1107300"/>
          </a:xfrm>
          <a:prstGeom prst="rect">
            <a:avLst/>
          </a:prstGeom>
          <a:noFill/>
          <a:ln>
            <a:noFill/>
          </a:ln>
        </p:spPr>
        <p:txBody>
          <a:bodyPr spcFirstLastPara="1" wrap="square" lIns="50800" tIns="50800" rIns="50800" bIns="50800" anchor="ctr" anchorCtr="0">
            <a:normAutofit/>
          </a:bodyPr>
          <a:lstStyle/>
          <a:p>
            <a:pPr marL="0" marR="0" lvl="0" indent="0" algn="ctr" rtl="0">
              <a:lnSpc>
                <a:spcPct val="80000"/>
              </a:lnSpc>
              <a:spcBef>
                <a:spcPts val="0"/>
              </a:spcBef>
              <a:spcAft>
                <a:spcPts val="0"/>
              </a:spcAft>
              <a:buClr>
                <a:srgbClr val="B41600"/>
              </a:buClr>
              <a:buSzPts val="5551"/>
              <a:buFont typeface="Helvetica Neue"/>
              <a:buNone/>
            </a:pPr>
            <a:r>
              <a:rPr lang="en-US" sz="5551" b="0" i="0" u="none" strike="noStrike" cap="none">
                <a:solidFill>
                  <a:srgbClr val="B41600"/>
                </a:solidFill>
                <a:latin typeface="Helvetica Neue"/>
                <a:ea typeface="Helvetica Neue"/>
                <a:cs typeface="Helvetica Neue"/>
                <a:sym typeface="Helvetica Neue"/>
              </a:rPr>
              <a:t>“Why is it not enough?”</a:t>
            </a:r>
            <a:endParaRPr sz="1400" b="0" i="0" u="none" strike="noStrike" cap="none">
              <a:solidFill>
                <a:srgbClr val="000000"/>
              </a:solidFill>
              <a:latin typeface="Arial"/>
              <a:ea typeface="Arial"/>
              <a:cs typeface="Arial"/>
              <a:sym typeface="Arial"/>
            </a:endParaRPr>
          </a:p>
        </p:txBody>
      </p:sp>
      <p:sp>
        <p:nvSpPr>
          <p:cNvPr id="129" name="Google Shape;129;p4"/>
          <p:cNvSpPr txBox="1">
            <a:spLocks noGrp="1"/>
          </p:cNvSpPr>
          <p:nvPr>
            <p:ph type="sldNum" idx="12"/>
          </p:nvPr>
        </p:nvSpPr>
        <p:spPr>
          <a:xfrm>
            <a:off x="12065050" y="13080999"/>
            <a:ext cx="241403"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cxnSp>
        <p:nvCxnSpPr>
          <p:cNvPr id="768" name="Google Shape;768;g290ab77567f_0_139"/>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769" name="Google Shape;769;g290ab77567f_0_139"/>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grpSp>
        <p:nvGrpSpPr>
          <p:cNvPr id="773" name="Google Shape;773;g290ab77567f_0_139"/>
          <p:cNvGrpSpPr/>
          <p:nvPr/>
        </p:nvGrpSpPr>
        <p:grpSpPr>
          <a:xfrm>
            <a:off x="3401736" y="2425868"/>
            <a:ext cx="7065491" cy="3900176"/>
            <a:chOff x="1522628" y="323569"/>
            <a:chExt cx="7065491" cy="3900176"/>
          </a:xfrm>
        </p:grpSpPr>
        <p:cxnSp>
          <p:nvCxnSpPr>
            <p:cNvPr id="774" name="Google Shape;774;g290ab77567f_0_139"/>
            <p:cNvCxnSpPr/>
            <p:nvPr/>
          </p:nvCxnSpPr>
          <p:spPr>
            <a:xfrm>
              <a:off x="7318219" y="323569"/>
              <a:ext cx="1269900" cy="1269900"/>
            </a:xfrm>
            <a:prstGeom prst="straightConnector1">
              <a:avLst/>
            </a:prstGeom>
            <a:noFill/>
            <a:ln>
              <a:noFill/>
            </a:ln>
          </p:spPr>
        </p:cxnSp>
        <p:cxnSp>
          <p:nvCxnSpPr>
            <p:cNvPr id="775" name="Google Shape;775;g290ab77567f_0_139"/>
            <p:cNvCxnSpPr/>
            <p:nvPr/>
          </p:nvCxnSpPr>
          <p:spPr>
            <a:xfrm>
              <a:off x="1522628" y="2953845"/>
              <a:ext cx="1269900" cy="1269900"/>
            </a:xfrm>
            <a:prstGeom prst="straightConnector1">
              <a:avLst/>
            </a:prstGeom>
            <a:noFill/>
            <a:ln>
              <a:noFill/>
            </a:ln>
          </p:spPr>
        </p:cxnSp>
      </p:grpSp>
      <p:sp>
        <p:nvSpPr>
          <p:cNvPr id="776" name="Google Shape;776;g290ab77567f_0_139"/>
          <p:cNvSpPr txBox="1">
            <a:spLocks noGrp="1"/>
          </p:cNvSpPr>
          <p:nvPr>
            <p:ph type="sldNum" idx="12"/>
          </p:nvPr>
        </p:nvSpPr>
        <p:spPr>
          <a:xfrm>
            <a:off x="12001499" y="13080999"/>
            <a:ext cx="3684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40</a:t>
            </a:fld>
            <a:endParaRPr/>
          </a:p>
        </p:txBody>
      </p:sp>
      <p:sp>
        <p:nvSpPr>
          <p:cNvPr id="778" name="Google Shape;778;g290ab77567f_0_139"/>
          <p:cNvSpPr/>
          <p:nvPr/>
        </p:nvSpPr>
        <p:spPr>
          <a:xfrm>
            <a:off x="14114451" y="6119851"/>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79" name="Google Shape;779;g290ab77567f_0_139"/>
          <p:cNvSpPr/>
          <p:nvPr/>
        </p:nvSpPr>
        <p:spPr>
          <a:xfrm>
            <a:off x="15935591" y="6299202"/>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0" name="Google Shape;780;g290ab77567f_0_139"/>
          <p:cNvSpPr/>
          <p:nvPr/>
        </p:nvSpPr>
        <p:spPr>
          <a:xfrm>
            <a:off x="13377657" y="7005942"/>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1" name="Google Shape;781;g290ab77567f_0_139"/>
          <p:cNvSpPr/>
          <p:nvPr/>
        </p:nvSpPr>
        <p:spPr>
          <a:xfrm>
            <a:off x="14798699" y="5252179"/>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2" name="Google Shape;782;g290ab77567f_0_139"/>
          <p:cNvSpPr/>
          <p:nvPr/>
        </p:nvSpPr>
        <p:spPr>
          <a:xfrm>
            <a:off x="12815701" y="6299202"/>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3" name="Google Shape;783;g290ab77567f_0_139"/>
          <p:cNvSpPr/>
          <p:nvPr/>
        </p:nvSpPr>
        <p:spPr>
          <a:xfrm>
            <a:off x="12227775" y="7207100"/>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4" name="Google Shape;784;g290ab77567f_0_139"/>
          <p:cNvSpPr/>
          <p:nvPr/>
        </p:nvSpPr>
        <p:spPr>
          <a:xfrm>
            <a:off x="12004700" y="8942935"/>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5" name="Google Shape;785;g290ab77567f_0_139"/>
          <p:cNvSpPr/>
          <p:nvPr/>
        </p:nvSpPr>
        <p:spPr>
          <a:xfrm>
            <a:off x="11283612" y="8635151"/>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6" name="Google Shape;786;g290ab77567f_0_139"/>
          <p:cNvSpPr/>
          <p:nvPr/>
        </p:nvSpPr>
        <p:spPr>
          <a:xfrm>
            <a:off x="11283612" y="9854551"/>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7" name="Google Shape;787;g290ab77567f_0_139"/>
          <p:cNvSpPr/>
          <p:nvPr/>
        </p:nvSpPr>
        <p:spPr>
          <a:xfrm>
            <a:off x="10812451" y="10591996"/>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8" name="Google Shape;788;g290ab77567f_0_139"/>
          <p:cNvSpPr/>
          <p:nvPr/>
        </p:nvSpPr>
        <p:spPr>
          <a:xfrm>
            <a:off x="15935591" y="5252179"/>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89" name="Google Shape;789;g290ab77567f_0_139"/>
          <p:cNvSpPr/>
          <p:nvPr/>
        </p:nvSpPr>
        <p:spPr>
          <a:xfrm>
            <a:off x="16846162" y="5880393"/>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0" name="Google Shape;790;g290ab77567f_0_139"/>
          <p:cNvSpPr/>
          <p:nvPr/>
        </p:nvSpPr>
        <p:spPr>
          <a:xfrm>
            <a:off x="18115436" y="6670700"/>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1" name="Google Shape;791;g290ab77567f_0_139"/>
          <p:cNvSpPr/>
          <p:nvPr/>
        </p:nvSpPr>
        <p:spPr>
          <a:xfrm>
            <a:off x="18667303" y="6119851"/>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2" name="Google Shape;792;g290ab77567f_0_139"/>
          <p:cNvSpPr/>
          <p:nvPr/>
        </p:nvSpPr>
        <p:spPr>
          <a:xfrm>
            <a:off x="19267161" y="7005942"/>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3" name="Google Shape;793;g290ab77567f_0_139"/>
          <p:cNvSpPr/>
          <p:nvPr/>
        </p:nvSpPr>
        <p:spPr>
          <a:xfrm>
            <a:off x="18926878" y="7581806"/>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4" name="Google Shape;794;g290ab77567f_0_139"/>
          <p:cNvSpPr/>
          <p:nvPr/>
        </p:nvSpPr>
        <p:spPr>
          <a:xfrm>
            <a:off x="19528918" y="7581806"/>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5" name="Google Shape;795;g290ab77567f_0_139"/>
          <p:cNvSpPr/>
          <p:nvPr/>
        </p:nvSpPr>
        <p:spPr>
          <a:xfrm>
            <a:off x="20012266" y="8351204"/>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6" name="Google Shape;796;g290ab77567f_0_139"/>
          <p:cNvSpPr/>
          <p:nvPr/>
        </p:nvSpPr>
        <p:spPr>
          <a:xfrm>
            <a:off x="20519082" y="8351204"/>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7" name="Google Shape;797;g290ab77567f_0_139"/>
          <p:cNvSpPr/>
          <p:nvPr/>
        </p:nvSpPr>
        <p:spPr>
          <a:xfrm>
            <a:off x="20314184" y="7765034"/>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8" name="Google Shape;798;g290ab77567f_0_139"/>
          <p:cNvSpPr/>
          <p:nvPr/>
        </p:nvSpPr>
        <p:spPr>
          <a:xfrm>
            <a:off x="20968574" y="9361744"/>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99" name="Google Shape;799;g290ab77567f_0_139"/>
          <p:cNvSpPr/>
          <p:nvPr/>
        </p:nvSpPr>
        <p:spPr>
          <a:xfrm>
            <a:off x="21361207" y="9854551"/>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00" name="Google Shape;800;g290ab77567f_0_139"/>
          <p:cNvSpPr/>
          <p:nvPr/>
        </p:nvSpPr>
        <p:spPr>
          <a:xfrm>
            <a:off x="21937070" y="10591996"/>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01" name="Google Shape;801;g290ab77567f_0_139"/>
          <p:cNvSpPr/>
          <p:nvPr/>
        </p:nvSpPr>
        <p:spPr>
          <a:xfrm>
            <a:off x="21361207" y="8942935"/>
            <a:ext cx="374700" cy="374700"/>
          </a:xfrm>
          <a:prstGeom prst="ellipse">
            <a:avLst/>
          </a:prstGeom>
          <a:solidFill>
            <a:schemeClr val="accent6">
              <a:alpha val="59220"/>
            </a:schemeClr>
          </a:solidFill>
          <a:ln w="63500" cap="flat" cmpd="sng">
            <a:solidFill>
              <a:srgbClr val="D11875">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02" name="Google Shape;802;g290ab77567f_0_139"/>
          <p:cNvSpPr txBox="1"/>
          <p:nvPr/>
        </p:nvSpPr>
        <p:spPr>
          <a:xfrm>
            <a:off x="433525" y="420075"/>
            <a:ext cx="40026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more</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cxnSp>
        <p:nvCxnSpPr>
          <p:cNvPr id="803" name="Google Shape;803;g290ab77567f_0_139"/>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804" name="Google Shape;804;g290ab77567f_0_139"/>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grpSp>
        <p:nvGrpSpPr>
          <p:cNvPr id="808" name="Google Shape;808;g290ab77567f_0_139"/>
          <p:cNvGrpSpPr/>
          <p:nvPr/>
        </p:nvGrpSpPr>
        <p:grpSpPr>
          <a:xfrm>
            <a:off x="3401736" y="2425868"/>
            <a:ext cx="7065491" cy="3900176"/>
            <a:chOff x="1522628" y="323569"/>
            <a:chExt cx="7065491" cy="3900176"/>
          </a:xfrm>
        </p:grpSpPr>
        <p:cxnSp>
          <p:nvCxnSpPr>
            <p:cNvPr id="809" name="Google Shape;809;g290ab77567f_0_139"/>
            <p:cNvCxnSpPr/>
            <p:nvPr/>
          </p:nvCxnSpPr>
          <p:spPr>
            <a:xfrm>
              <a:off x="7318219" y="323569"/>
              <a:ext cx="1269900" cy="1269900"/>
            </a:xfrm>
            <a:prstGeom prst="straightConnector1">
              <a:avLst/>
            </a:prstGeom>
            <a:noFill/>
            <a:ln>
              <a:noFill/>
            </a:ln>
          </p:spPr>
        </p:cxnSp>
        <p:cxnSp>
          <p:nvCxnSpPr>
            <p:cNvPr id="810" name="Google Shape;810;g290ab77567f_0_139"/>
            <p:cNvCxnSpPr/>
            <p:nvPr/>
          </p:nvCxnSpPr>
          <p:spPr>
            <a:xfrm>
              <a:off x="1522628" y="2953845"/>
              <a:ext cx="1269900" cy="1269900"/>
            </a:xfrm>
            <a:prstGeom prst="straightConnector1">
              <a:avLst/>
            </a:prstGeom>
            <a:noFill/>
            <a:ln>
              <a:noFill/>
            </a:ln>
          </p:spPr>
        </p:cxnSp>
      </p:grpSp>
      <p:cxnSp>
        <p:nvCxnSpPr>
          <p:cNvPr id="812" name="Google Shape;812;g290ab77567f_0_139"/>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813" name="Google Shape;813;g290ab77567f_0_139"/>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sp>
        <p:nvSpPr>
          <p:cNvPr id="814" name="Google Shape;814;g290ab77567f_0_139"/>
          <p:cNvSpPr txBox="1"/>
          <p:nvPr/>
        </p:nvSpPr>
        <p:spPr>
          <a:xfrm>
            <a:off x="-437095" y="3774060"/>
            <a:ext cx="10443300" cy="7491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4200"/>
              <a:buFont typeface="Helvetica Neue"/>
              <a:buNone/>
            </a:pPr>
            <a:r>
              <a:rPr lang="en-US" sz="4200" b="1">
                <a:solidFill>
                  <a:srgbClr val="EF7001"/>
                </a:solidFill>
                <a:latin typeface="Helvetica Neue"/>
                <a:ea typeface="Helvetica Neue"/>
                <a:cs typeface="Helvetica Neue"/>
                <a:sym typeface="Helvetica Neue"/>
              </a:rPr>
              <a:t>Lets look at our plane dataset!</a:t>
            </a:r>
            <a:endParaRPr sz="1400" b="0" i="0" u="none" strike="noStrike" cap="none">
              <a:solidFill>
                <a:srgbClr val="000000"/>
              </a:solidFill>
              <a:latin typeface="Arial"/>
              <a:ea typeface="Arial"/>
              <a:cs typeface="Arial"/>
              <a:sym typeface="Arial"/>
            </a:endParaRPr>
          </a:p>
        </p:txBody>
      </p:sp>
      <p:sp>
        <p:nvSpPr>
          <p:cNvPr id="815" name="Google Shape;815;g290ab77567f_0_139"/>
          <p:cNvSpPr/>
          <p:nvPr/>
        </p:nvSpPr>
        <p:spPr>
          <a:xfrm>
            <a:off x="10260419" y="10592007"/>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16" name="Google Shape;816;g290ab77567f_0_139"/>
          <p:cNvSpPr/>
          <p:nvPr/>
        </p:nvSpPr>
        <p:spPr>
          <a:xfrm>
            <a:off x="12227783" y="7962076"/>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18" name="Google Shape;818;g290ab77567f_0_139"/>
          <p:cNvSpPr txBox="1"/>
          <p:nvPr/>
        </p:nvSpPr>
        <p:spPr>
          <a:xfrm>
            <a:off x="19380950" y="11184150"/>
            <a:ext cx="3000000" cy="708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400"/>
              <a:buFont typeface="Arial"/>
              <a:buNone/>
            </a:pPr>
            <a:r>
              <a:rPr lang="en-US" sz="3400" b="1">
                <a:solidFill>
                  <a:srgbClr val="EB220C"/>
                </a:solidFill>
                <a:latin typeface="Helvetica Neue"/>
                <a:ea typeface="Helvetica Neue"/>
                <a:cs typeface="Helvetica Neue"/>
                <a:sym typeface="Helvetica Neue"/>
              </a:rPr>
              <a:t>Size</a:t>
            </a:r>
            <a:endParaRPr sz="2400" b="1" i="0" u="none" strike="noStrike" cap="none">
              <a:solidFill>
                <a:srgbClr val="000000"/>
              </a:solidFill>
              <a:latin typeface="Arial"/>
              <a:ea typeface="Arial"/>
              <a:cs typeface="Arial"/>
              <a:sym typeface="Arial"/>
            </a:endParaRPr>
          </a:p>
        </p:txBody>
      </p:sp>
      <p:sp>
        <p:nvSpPr>
          <p:cNvPr id="819" name="Google Shape;819;g290ab77567f_0_139"/>
          <p:cNvSpPr txBox="1"/>
          <p:nvPr/>
        </p:nvSpPr>
        <p:spPr>
          <a:xfrm>
            <a:off x="7577900" y="2046025"/>
            <a:ext cx="2197500" cy="108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400">
                <a:solidFill>
                  <a:schemeClr val="accent3"/>
                </a:solidFill>
                <a:latin typeface="Helvetica Neue"/>
                <a:ea typeface="Helvetica Neue"/>
                <a:cs typeface="Helvetica Neue"/>
                <a:sym typeface="Helvetica Neue"/>
              </a:rPr>
              <a:t>Distance</a:t>
            </a:r>
            <a:endParaRPr sz="3400">
              <a:solidFill>
                <a:schemeClr val="accent3"/>
              </a:solidFill>
              <a:latin typeface="Helvetica Neue"/>
              <a:ea typeface="Helvetica Neue"/>
              <a:cs typeface="Helvetica Neue"/>
              <a:sym typeface="Helvetica Neue"/>
            </a:endParaRPr>
          </a:p>
        </p:txBody>
      </p:sp>
      <p:sp>
        <p:nvSpPr>
          <p:cNvPr id="820" name="Google Shape;820;g290ab77567f_0_139"/>
          <p:cNvSpPr/>
          <p:nvPr/>
        </p:nvSpPr>
        <p:spPr>
          <a:xfrm>
            <a:off x="11626794" y="9793357"/>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21" name="Google Shape;821;g290ab77567f_0_139"/>
          <p:cNvSpPr/>
          <p:nvPr/>
        </p:nvSpPr>
        <p:spPr>
          <a:xfrm>
            <a:off x="20439594" y="8937382"/>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7" name="Google Shape;740;g290ab77567f_0_109">
            <a:extLst>
              <a:ext uri="{FF2B5EF4-FFF2-40B4-BE49-F238E27FC236}">
                <a16:creationId xmlns:a16="http://schemas.microsoft.com/office/drawing/2014/main" id="{741FCACA-8413-F2B0-90F5-4FB2B482A9B2}"/>
              </a:ext>
            </a:extLst>
          </p:cNvPr>
          <p:cNvSpPr txBox="1"/>
          <p:nvPr/>
        </p:nvSpPr>
        <p:spPr>
          <a:xfrm>
            <a:off x="1252672" y="5222089"/>
            <a:ext cx="4386900" cy="923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dirty="0">
                <a:solidFill>
                  <a:srgbClr val="EB220C"/>
                </a:solidFill>
                <a:latin typeface="Helvetica Neue"/>
                <a:ea typeface="Helvetica Neue"/>
                <a:cs typeface="Helvetica Neue"/>
                <a:sym typeface="Helvetica Neue"/>
              </a:rPr>
              <a:t>Size</a:t>
            </a:r>
            <a:r>
              <a:rPr lang="en-US" sz="2400" b="0" i="0" u="none" strike="noStrike" cap="none" dirty="0">
                <a:solidFill>
                  <a:srgbClr val="EB220C"/>
                </a:solidFill>
                <a:latin typeface="Helvetica Neue"/>
                <a:ea typeface="Helvetica Neue"/>
                <a:cs typeface="Helvetica Neue"/>
                <a:sym typeface="Helvetica Neue"/>
              </a:rPr>
              <a:t>  </a:t>
            </a:r>
            <a:r>
              <a:rPr lang="en-US" sz="2400" b="0" i="0" u="none" strike="noStrike" cap="none" dirty="0">
                <a:solidFill>
                  <a:srgbClr val="000000"/>
                </a:solidFill>
                <a:latin typeface="Helvetica Neue"/>
                <a:ea typeface="Helvetica Neue"/>
                <a:cs typeface="Helvetica Neue"/>
                <a:sym typeface="Helvetica Neue"/>
              </a:rPr>
              <a:t>on the x axis</a:t>
            </a:r>
            <a:endParaRPr sz="2400" b="0" i="0" u="none" strike="noStrike" cap="none" dirty="0">
              <a:solidFill>
                <a:srgbClr val="000000"/>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rgbClr val="000000"/>
              </a:buClr>
              <a:buSzPts val="2400"/>
              <a:buFont typeface="Arial"/>
              <a:buNone/>
            </a:pPr>
            <a:r>
              <a:rPr lang="en-US" sz="2400" dirty="0">
                <a:solidFill>
                  <a:schemeClr val="accent3"/>
                </a:solidFill>
                <a:latin typeface="Helvetica Neue"/>
                <a:ea typeface="Helvetica Neue"/>
                <a:cs typeface="Helvetica Neue"/>
                <a:sym typeface="Helvetica Neue"/>
              </a:rPr>
              <a:t>Distance </a:t>
            </a:r>
            <a:r>
              <a:rPr lang="en-US" sz="2400" dirty="0">
                <a:solidFill>
                  <a:srgbClr val="151515"/>
                </a:solidFill>
                <a:latin typeface="Helvetica Neue"/>
                <a:ea typeface="Helvetica Neue"/>
                <a:cs typeface="Helvetica Neue"/>
                <a:sym typeface="Helvetica Neue"/>
              </a:rPr>
              <a:t>on the y axis</a:t>
            </a:r>
            <a:endParaRPr sz="2400" dirty="0">
              <a:solidFill>
                <a:srgbClr val="151515"/>
              </a:solidFill>
              <a:latin typeface="Helvetica Neue"/>
              <a:ea typeface="Helvetica Neue"/>
              <a:cs typeface="Helvetica Neue"/>
              <a:sym typeface="Helvetica Neue"/>
            </a:endParaRPr>
          </a:p>
        </p:txBody>
      </p:sp>
      <p:cxnSp>
        <p:nvCxnSpPr>
          <p:cNvPr id="9" name="Google Shape;762;g290ab77567f_0_109">
            <a:extLst>
              <a:ext uri="{FF2B5EF4-FFF2-40B4-BE49-F238E27FC236}">
                <a16:creationId xmlns:a16="http://schemas.microsoft.com/office/drawing/2014/main" id="{4AD8BE9C-5627-6F7D-C0C9-7FC29BBEB30B}"/>
              </a:ext>
            </a:extLst>
          </p:cNvPr>
          <p:cNvCxnSpPr>
            <a:cxnSpLocks/>
          </p:cNvCxnSpPr>
          <p:nvPr/>
        </p:nvCxnSpPr>
        <p:spPr>
          <a:xfrm flipV="1">
            <a:off x="10083108" y="7506586"/>
            <a:ext cx="10731186" cy="2513647"/>
          </a:xfrm>
          <a:prstGeom prst="straightConnector1">
            <a:avLst/>
          </a:prstGeom>
          <a:noFill/>
          <a:ln w="63500" cap="flat" cmpd="sng">
            <a:solidFill>
              <a:srgbClr val="0076B9"/>
            </a:solidFill>
            <a:prstDash val="solid"/>
            <a:miter lim="400000"/>
            <a:headEnd type="none" w="sm" len="sm"/>
            <a:tailEnd type="none" w="sm" len="sm"/>
          </a:ln>
        </p:spPr>
      </p:cxn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81" name="Google Shape;881;g290ab77567f_0_60"/>
          <p:cNvSpPr txBox="1"/>
          <p:nvPr/>
        </p:nvSpPr>
        <p:spPr>
          <a:xfrm>
            <a:off x="1252672" y="5222089"/>
            <a:ext cx="4386900" cy="923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dirty="0">
                <a:solidFill>
                  <a:srgbClr val="EB220C"/>
                </a:solidFill>
                <a:latin typeface="Helvetica Neue"/>
                <a:ea typeface="Helvetica Neue"/>
                <a:cs typeface="Helvetica Neue"/>
                <a:sym typeface="Helvetica Neue"/>
              </a:rPr>
              <a:t>Size</a:t>
            </a:r>
            <a:r>
              <a:rPr lang="en-US" sz="2400" b="0" i="0" u="none" strike="noStrike" cap="none" dirty="0">
                <a:solidFill>
                  <a:srgbClr val="EB220C"/>
                </a:solidFill>
                <a:latin typeface="Helvetica Neue"/>
                <a:ea typeface="Helvetica Neue"/>
                <a:cs typeface="Helvetica Neue"/>
                <a:sym typeface="Helvetica Neue"/>
              </a:rPr>
              <a:t>  </a:t>
            </a:r>
            <a:r>
              <a:rPr lang="en-US" sz="2400" b="0" i="0" u="none" strike="noStrike" cap="none" dirty="0">
                <a:solidFill>
                  <a:srgbClr val="000000"/>
                </a:solidFill>
                <a:latin typeface="Helvetica Neue"/>
                <a:ea typeface="Helvetica Neue"/>
                <a:cs typeface="Helvetica Neue"/>
                <a:sym typeface="Helvetica Neue"/>
              </a:rPr>
              <a:t>on the x axis</a:t>
            </a:r>
            <a:endParaRPr sz="2400" b="0" i="0" u="none" strike="noStrike" cap="none" dirty="0">
              <a:solidFill>
                <a:srgbClr val="000000"/>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rgbClr val="000000"/>
              </a:buClr>
              <a:buSzPts val="2400"/>
              <a:buFont typeface="Arial"/>
              <a:buNone/>
            </a:pPr>
            <a:r>
              <a:rPr lang="en-US" sz="2400" dirty="0">
                <a:solidFill>
                  <a:schemeClr val="accent3"/>
                </a:solidFill>
                <a:latin typeface="Helvetica Neue"/>
                <a:ea typeface="Helvetica Neue"/>
                <a:cs typeface="Helvetica Neue"/>
                <a:sym typeface="Helvetica Neue"/>
              </a:rPr>
              <a:t>Distance </a:t>
            </a:r>
            <a:r>
              <a:rPr lang="en-US" sz="2400" dirty="0">
                <a:solidFill>
                  <a:srgbClr val="151515"/>
                </a:solidFill>
                <a:latin typeface="Helvetica Neue"/>
                <a:ea typeface="Helvetica Neue"/>
                <a:cs typeface="Helvetica Neue"/>
                <a:sym typeface="Helvetica Neue"/>
              </a:rPr>
              <a:t>on the y axis</a:t>
            </a:r>
            <a:endParaRPr sz="2400" dirty="0">
              <a:solidFill>
                <a:srgbClr val="151515"/>
              </a:solidFill>
              <a:latin typeface="Helvetica Neue"/>
              <a:ea typeface="Helvetica Neue"/>
              <a:cs typeface="Helvetica Neue"/>
              <a:sym typeface="Helvetica Neue"/>
            </a:endParaRPr>
          </a:p>
        </p:txBody>
      </p:sp>
      <p:cxnSp>
        <p:nvCxnSpPr>
          <p:cNvPr id="843" name="Google Shape;843;g290ab77567f_0_60"/>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844" name="Google Shape;844;g290ab77567f_0_60"/>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grpSp>
        <p:nvGrpSpPr>
          <p:cNvPr id="848" name="Google Shape;848;g290ab77567f_0_60"/>
          <p:cNvGrpSpPr/>
          <p:nvPr/>
        </p:nvGrpSpPr>
        <p:grpSpPr>
          <a:xfrm>
            <a:off x="3401736" y="2425868"/>
            <a:ext cx="7065491" cy="3900176"/>
            <a:chOff x="1522628" y="323569"/>
            <a:chExt cx="7065491" cy="3900176"/>
          </a:xfrm>
        </p:grpSpPr>
        <p:cxnSp>
          <p:nvCxnSpPr>
            <p:cNvPr id="849" name="Google Shape;849;g290ab77567f_0_60"/>
            <p:cNvCxnSpPr/>
            <p:nvPr/>
          </p:nvCxnSpPr>
          <p:spPr>
            <a:xfrm>
              <a:off x="7318219" y="323569"/>
              <a:ext cx="1269900" cy="1269900"/>
            </a:xfrm>
            <a:prstGeom prst="straightConnector1">
              <a:avLst/>
            </a:prstGeom>
            <a:noFill/>
            <a:ln>
              <a:noFill/>
            </a:ln>
          </p:spPr>
        </p:cxnSp>
        <p:cxnSp>
          <p:nvCxnSpPr>
            <p:cNvPr id="850" name="Google Shape;850;g290ab77567f_0_60"/>
            <p:cNvCxnSpPr/>
            <p:nvPr/>
          </p:nvCxnSpPr>
          <p:spPr>
            <a:xfrm>
              <a:off x="1522628" y="2953845"/>
              <a:ext cx="1269900" cy="1269900"/>
            </a:xfrm>
            <a:prstGeom prst="straightConnector1">
              <a:avLst/>
            </a:prstGeom>
            <a:noFill/>
            <a:ln>
              <a:noFill/>
            </a:ln>
          </p:spPr>
        </p:cxnSp>
      </p:grpSp>
      <p:sp>
        <p:nvSpPr>
          <p:cNvPr id="851" name="Google Shape;851;g290ab77567f_0_60"/>
          <p:cNvSpPr txBox="1">
            <a:spLocks noGrp="1"/>
          </p:cNvSpPr>
          <p:nvPr>
            <p:ph type="sldNum" idx="12"/>
          </p:nvPr>
        </p:nvSpPr>
        <p:spPr>
          <a:xfrm>
            <a:off x="12001499" y="13080999"/>
            <a:ext cx="3684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41</a:t>
            </a:fld>
            <a:endParaRPr/>
          </a:p>
        </p:txBody>
      </p:sp>
      <p:cxnSp>
        <p:nvCxnSpPr>
          <p:cNvPr id="852" name="Google Shape;852;g290ab77567f_0_60"/>
          <p:cNvCxnSpPr/>
          <p:nvPr/>
        </p:nvCxnSpPr>
        <p:spPr>
          <a:xfrm rot="10800000" flipH="1">
            <a:off x="10079410" y="3129411"/>
            <a:ext cx="9813300" cy="7457100"/>
          </a:xfrm>
          <a:prstGeom prst="straightConnector1">
            <a:avLst/>
          </a:prstGeom>
          <a:noFill/>
          <a:ln w="63500" cap="flat" cmpd="sng">
            <a:solidFill>
              <a:srgbClr val="0076B9"/>
            </a:solidFill>
            <a:prstDash val="solid"/>
            <a:miter lim="400000"/>
            <a:headEnd type="none" w="sm" len="sm"/>
            <a:tailEnd type="none" w="sm" len="sm"/>
          </a:ln>
        </p:spPr>
      </p:cxnSp>
      <p:sp>
        <p:nvSpPr>
          <p:cNvPr id="873" name="Google Shape;873;g290ab77567f_0_60"/>
          <p:cNvSpPr txBox="1"/>
          <p:nvPr/>
        </p:nvSpPr>
        <p:spPr>
          <a:xfrm>
            <a:off x="433525" y="420075"/>
            <a:ext cx="40026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more</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cxnSp>
        <p:nvCxnSpPr>
          <p:cNvPr id="874" name="Google Shape;874;g290ab77567f_0_60"/>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875" name="Google Shape;875;g290ab77567f_0_60"/>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sp>
        <p:nvSpPr>
          <p:cNvPr id="876" name="Google Shape;876;g290ab77567f_0_60"/>
          <p:cNvSpPr txBox="1"/>
          <p:nvPr/>
        </p:nvSpPr>
        <p:spPr>
          <a:xfrm>
            <a:off x="-437095" y="3774060"/>
            <a:ext cx="10443300" cy="7491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4200"/>
              <a:buFont typeface="Helvetica Neue"/>
              <a:buNone/>
            </a:pPr>
            <a:r>
              <a:rPr lang="en-US" sz="4200" b="1">
                <a:solidFill>
                  <a:srgbClr val="EF7001"/>
                </a:solidFill>
                <a:latin typeface="Helvetica Neue"/>
                <a:ea typeface="Helvetica Neue"/>
                <a:cs typeface="Helvetica Neue"/>
                <a:sym typeface="Helvetica Neue"/>
              </a:rPr>
              <a:t>Lets look at our plane dataset!</a:t>
            </a:r>
            <a:endParaRPr sz="1400" b="0" i="0" u="none" strike="noStrike" cap="none">
              <a:solidFill>
                <a:srgbClr val="000000"/>
              </a:solidFill>
              <a:latin typeface="Arial"/>
              <a:ea typeface="Arial"/>
              <a:cs typeface="Arial"/>
              <a:sym typeface="Arial"/>
            </a:endParaRPr>
          </a:p>
        </p:txBody>
      </p:sp>
      <p:sp>
        <p:nvSpPr>
          <p:cNvPr id="877" name="Google Shape;877;g290ab77567f_0_60"/>
          <p:cNvSpPr/>
          <p:nvPr/>
        </p:nvSpPr>
        <p:spPr>
          <a:xfrm>
            <a:off x="11626794" y="9793357"/>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78" name="Google Shape;878;g290ab77567f_0_60"/>
          <p:cNvSpPr/>
          <p:nvPr/>
        </p:nvSpPr>
        <p:spPr>
          <a:xfrm>
            <a:off x="18362958" y="3129326"/>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80" name="Google Shape;880;g290ab77567f_0_60"/>
          <p:cNvSpPr txBox="1"/>
          <p:nvPr/>
        </p:nvSpPr>
        <p:spPr>
          <a:xfrm>
            <a:off x="19380950" y="11184150"/>
            <a:ext cx="3000000" cy="708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400"/>
              <a:buFont typeface="Arial"/>
              <a:buNone/>
            </a:pPr>
            <a:r>
              <a:rPr lang="en-US" sz="3400" b="1">
                <a:solidFill>
                  <a:srgbClr val="EB220C"/>
                </a:solidFill>
                <a:latin typeface="Helvetica Neue"/>
                <a:ea typeface="Helvetica Neue"/>
                <a:cs typeface="Helvetica Neue"/>
                <a:sym typeface="Helvetica Neue"/>
              </a:rPr>
              <a:t>Size</a:t>
            </a:r>
            <a:endParaRPr sz="2400" b="1" i="0" u="none" strike="noStrike" cap="none">
              <a:solidFill>
                <a:srgbClr val="000000"/>
              </a:solidFill>
              <a:latin typeface="Arial"/>
              <a:ea typeface="Arial"/>
              <a:cs typeface="Arial"/>
              <a:sym typeface="Arial"/>
            </a:endParaRPr>
          </a:p>
        </p:txBody>
      </p:sp>
      <p:sp>
        <p:nvSpPr>
          <p:cNvPr id="882" name="Google Shape;882;g290ab77567f_0_60"/>
          <p:cNvSpPr txBox="1"/>
          <p:nvPr/>
        </p:nvSpPr>
        <p:spPr>
          <a:xfrm>
            <a:off x="433525" y="420075"/>
            <a:ext cx="40026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more</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
        <p:nvSpPr>
          <p:cNvPr id="883" name="Google Shape;883;g290ab77567f_0_60"/>
          <p:cNvSpPr txBox="1"/>
          <p:nvPr/>
        </p:nvSpPr>
        <p:spPr>
          <a:xfrm>
            <a:off x="7577900" y="2046025"/>
            <a:ext cx="2197500" cy="108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400">
                <a:solidFill>
                  <a:schemeClr val="accent3"/>
                </a:solidFill>
                <a:latin typeface="Helvetica Neue"/>
                <a:ea typeface="Helvetica Neue"/>
                <a:cs typeface="Helvetica Neue"/>
                <a:sym typeface="Helvetica Neue"/>
              </a:rPr>
              <a:t>Distance</a:t>
            </a:r>
            <a:endParaRPr sz="3400">
              <a:solidFill>
                <a:schemeClr val="accent3"/>
              </a:solidFill>
              <a:latin typeface="Helvetica Neue"/>
              <a:ea typeface="Helvetica Neue"/>
              <a:cs typeface="Helvetica Neue"/>
              <a:sym typeface="Helvetica Neue"/>
            </a:endParaRPr>
          </a:p>
        </p:txBody>
      </p:sp>
      <p:sp>
        <p:nvSpPr>
          <p:cNvPr id="884" name="Google Shape;884;g290ab77567f_0_60"/>
          <p:cNvSpPr/>
          <p:nvPr/>
        </p:nvSpPr>
        <p:spPr>
          <a:xfrm>
            <a:off x="16251710" y="6670591"/>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26123762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81" name="Google Shape;881;g290ab77567f_0_60"/>
          <p:cNvSpPr txBox="1"/>
          <p:nvPr/>
        </p:nvSpPr>
        <p:spPr>
          <a:xfrm>
            <a:off x="1252672" y="5222089"/>
            <a:ext cx="4386900" cy="923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dirty="0">
                <a:solidFill>
                  <a:srgbClr val="EB220C"/>
                </a:solidFill>
                <a:latin typeface="Helvetica Neue"/>
                <a:ea typeface="Helvetica Neue"/>
                <a:cs typeface="Helvetica Neue"/>
                <a:sym typeface="Helvetica Neue"/>
              </a:rPr>
              <a:t>Size</a:t>
            </a:r>
            <a:r>
              <a:rPr lang="en-US" sz="2400" b="0" i="0" u="none" strike="noStrike" cap="none" dirty="0">
                <a:solidFill>
                  <a:srgbClr val="EB220C"/>
                </a:solidFill>
                <a:latin typeface="Helvetica Neue"/>
                <a:ea typeface="Helvetica Neue"/>
                <a:cs typeface="Helvetica Neue"/>
                <a:sym typeface="Helvetica Neue"/>
              </a:rPr>
              <a:t>  </a:t>
            </a:r>
            <a:r>
              <a:rPr lang="en-US" sz="2400" b="0" i="0" u="none" strike="noStrike" cap="none" dirty="0">
                <a:solidFill>
                  <a:srgbClr val="000000"/>
                </a:solidFill>
                <a:latin typeface="Helvetica Neue"/>
                <a:ea typeface="Helvetica Neue"/>
                <a:cs typeface="Helvetica Neue"/>
                <a:sym typeface="Helvetica Neue"/>
              </a:rPr>
              <a:t>on the x axis</a:t>
            </a:r>
            <a:endParaRPr sz="2400" b="0" i="0" u="none" strike="noStrike" cap="none" dirty="0">
              <a:solidFill>
                <a:srgbClr val="000000"/>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rgbClr val="000000"/>
              </a:buClr>
              <a:buSzPts val="2400"/>
              <a:buFont typeface="Arial"/>
              <a:buNone/>
            </a:pPr>
            <a:r>
              <a:rPr lang="en-US" sz="2400" dirty="0">
                <a:solidFill>
                  <a:schemeClr val="accent3"/>
                </a:solidFill>
                <a:latin typeface="Helvetica Neue"/>
                <a:ea typeface="Helvetica Neue"/>
                <a:cs typeface="Helvetica Neue"/>
                <a:sym typeface="Helvetica Neue"/>
              </a:rPr>
              <a:t>Distance </a:t>
            </a:r>
            <a:r>
              <a:rPr lang="en-US" sz="2400" dirty="0">
                <a:solidFill>
                  <a:srgbClr val="151515"/>
                </a:solidFill>
                <a:latin typeface="Helvetica Neue"/>
                <a:ea typeface="Helvetica Neue"/>
                <a:cs typeface="Helvetica Neue"/>
                <a:sym typeface="Helvetica Neue"/>
              </a:rPr>
              <a:t>on the y axis</a:t>
            </a:r>
            <a:endParaRPr sz="2400" dirty="0">
              <a:solidFill>
                <a:srgbClr val="151515"/>
              </a:solidFill>
              <a:latin typeface="Helvetica Neue"/>
              <a:ea typeface="Helvetica Neue"/>
              <a:cs typeface="Helvetica Neue"/>
              <a:sym typeface="Helvetica Neue"/>
            </a:endParaRPr>
          </a:p>
        </p:txBody>
      </p:sp>
      <p:cxnSp>
        <p:nvCxnSpPr>
          <p:cNvPr id="843" name="Google Shape;843;g290ab77567f_0_60"/>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844" name="Google Shape;844;g290ab77567f_0_60"/>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grpSp>
        <p:nvGrpSpPr>
          <p:cNvPr id="848" name="Google Shape;848;g290ab77567f_0_60"/>
          <p:cNvGrpSpPr/>
          <p:nvPr/>
        </p:nvGrpSpPr>
        <p:grpSpPr>
          <a:xfrm>
            <a:off x="3401736" y="2425868"/>
            <a:ext cx="7065491" cy="3900176"/>
            <a:chOff x="1522628" y="323569"/>
            <a:chExt cx="7065491" cy="3900176"/>
          </a:xfrm>
        </p:grpSpPr>
        <p:cxnSp>
          <p:nvCxnSpPr>
            <p:cNvPr id="849" name="Google Shape;849;g290ab77567f_0_60"/>
            <p:cNvCxnSpPr/>
            <p:nvPr/>
          </p:nvCxnSpPr>
          <p:spPr>
            <a:xfrm>
              <a:off x="7318219" y="323569"/>
              <a:ext cx="1269900" cy="1269900"/>
            </a:xfrm>
            <a:prstGeom prst="straightConnector1">
              <a:avLst/>
            </a:prstGeom>
            <a:noFill/>
            <a:ln>
              <a:noFill/>
            </a:ln>
          </p:spPr>
        </p:cxnSp>
        <p:cxnSp>
          <p:nvCxnSpPr>
            <p:cNvPr id="850" name="Google Shape;850;g290ab77567f_0_60"/>
            <p:cNvCxnSpPr/>
            <p:nvPr/>
          </p:nvCxnSpPr>
          <p:spPr>
            <a:xfrm>
              <a:off x="1522628" y="2953845"/>
              <a:ext cx="1269900" cy="1269900"/>
            </a:xfrm>
            <a:prstGeom prst="straightConnector1">
              <a:avLst/>
            </a:prstGeom>
            <a:noFill/>
            <a:ln>
              <a:noFill/>
            </a:ln>
          </p:spPr>
        </p:cxnSp>
      </p:grpSp>
      <p:sp>
        <p:nvSpPr>
          <p:cNvPr id="851" name="Google Shape;851;g290ab77567f_0_60"/>
          <p:cNvSpPr txBox="1">
            <a:spLocks noGrp="1"/>
          </p:cNvSpPr>
          <p:nvPr>
            <p:ph type="sldNum" idx="12"/>
          </p:nvPr>
        </p:nvSpPr>
        <p:spPr>
          <a:xfrm>
            <a:off x="12001499" y="13080999"/>
            <a:ext cx="3684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42</a:t>
            </a:fld>
            <a:endParaRPr/>
          </a:p>
        </p:txBody>
      </p:sp>
      <p:cxnSp>
        <p:nvCxnSpPr>
          <p:cNvPr id="852" name="Google Shape;852;g290ab77567f_0_60"/>
          <p:cNvCxnSpPr/>
          <p:nvPr/>
        </p:nvCxnSpPr>
        <p:spPr>
          <a:xfrm rot="10800000" flipH="1">
            <a:off x="10079410" y="3129411"/>
            <a:ext cx="9813300" cy="7457100"/>
          </a:xfrm>
          <a:prstGeom prst="straightConnector1">
            <a:avLst/>
          </a:prstGeom>
          <a:noFill/>
          <a:ln w="63500" cap="flat" cmpd="sng">
            <a:solidFill>
              <a:srgbClr val="0076B9"/>
            </a:solidFill>
            <a:prstDash val="solid"/>
            <a:miter lim="400000"/>
            <a:headEnd type="none" w="sm" len="sm"/>
            <a:tailEnd type="none" w="sm" len="sm"/>
          </a:ln>
        </p:spPr>
      </p:cxnSp>
      <p:sp>
        <p:nvSpPr>
          <p:cNvPr id="853" name="Google Shape;853;g290ab77567f_0_60"/>
          <p:cNvSpPr/>
          <p:nvPr/>
        </p:nvSpPr>
        <p:spPr>
          <a:xfrm>
            <a:off x="18799878" y="7406332"/>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54" name="Google Shape;854;g290ab77567f_0_60"/>
          <p:cNvSpPr/>
          <p:nvPr/>
        </p:nvSpPr>
        <p:spPr>
          <a:xfrm>
            <a:off x="18089260" y="6983645"/>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55" name="Google Shape;855;g290ab77567f_0_60"/>
          <p:cNvSpPr/>
          <p:nvPr/>
        </p:nvSpPr>
        <p:spPr>
          <a:xfrm>
            <a:off x="19816847" y="6983645"/>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56" name="Google Shape;856;g290ab77567f_0_60"/>
          <p:cNvSpPr/>
          <p:nvPr/>
        </p:nvSpPr>
        <p:spPr>
          <a:xfrm>
            <a:off x="16521306" y="8351204"/>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57" name="Google Shape;857;g290ab77567f_0_60"/>
          <p:cNvSpPr/>
          <p:nvPr/>
        </p:nvSpPr>
        <p:spPr>
          <a:xfrm>
            <a:off x="16963710" y="8635151"/>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58" name="Google Shape;858;g290ab77567f_0_60"/>
          <p:cNvSpPr/>
          <p:nvPr/>
        </p:nvSpPr>
        <p:spPr>
          <a:xfrm>
            <a:off x="20261833" y="6329255"/>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59" name="Google Shape;859;g290ab77567f_0_60"/>
          <p:cNvSpPr/>
          <p:nvPr/>
        </p:nvSpPr>
        <p:spPr>
          <a:xfrm>
            <a:off x="15942864" y="8894462"/>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0" name="Google Shape;860;g290ab77567f_0_60"/>
          <p:cNvSpPr/>
          <p:nvPr/>
        </p:nvSpPr>
        <p:spPr>
          <a:xfrm>
            <a:off x="14607909" y="8894462"/>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1" name="Google Shape;861;g290ab77567f_0_60"/>
          <p:cNvSpPr/>
          <p:nvPr/>
        </p:nvSpPr>
        <p:spPr>
          <a:xfrm>
            <a:off x="14241451" y="9784431"/>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2" name="Google Shape;862;g290ab77567f_0_60"/>
          <p:cNvSpPr/>
          <p:nvPr/>
        </p:nvSpPr>
        <p:spPr>
          <a:xfrm>
            <a:off x="13482359" y="10203240"/>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3" name="Google Shape;863;g290ab77567f_0_60"/>
          <p:cNvSpPr/>
          <p:nvPr/>
        </p:nvSpPr>
        <p:spPr>
          <a:xfrm>
            <a:off x="15285880" y="8161546"/>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4" name="Google Shape;864;g290ab77567f_0_60"/>
          <p:cNvSpPr/>
          <p:nvPr/>
        </p:nvSpPr>
        <p:spPr>
          <a:xfrm>
            <a:off x="12723268" y="10569699"/>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5" name="Google Shape;865;g290ab77567f_0_60"/>
          <p:cNvSpPr/>
          <p:nvPr/>
        </p:nvSpPr>
        <p:spPr>
          <a:xfrm>
            <a:off x="11724581" y="10569699"/>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6" name="Google Shape;866;g290ab77567f_0_60"/>
          <p:cNvSpPr/>
          <p:nvPr/>
        </p:nvSpPr>
        <p:spPr>
          <a:xfrm>
            <a:off x="15285880" y="9182393"/>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7" name="Google Shape;867;g290ab77567f_0_60"/>
          <p:cNvSpPr/>
          <p:nvPr/>
        </p:nvSpPr>
        <p:spPr>
          <a:xfrm>
            <a:off x="21282680" y="6329255"/>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8" name="Google Shape;868;g290ab77567f_0_60"/>
          <p:cNvSpPr/>
          <p:nvPr/>
        </p:nvSpPr>
        <p:spPr>
          <a:xfrm>
            <a:off x="17756733" y="7962065"/>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69" name="Google Shape;869;g290ab77567f_0_60"/>
          <p:cNvSpPr/>
          <p:nvPr/>
        </p:nvSpPr>
        <p:spPr>
          <a:xfrm>
            <a:off x="21963245" y="5701042"/>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70" name="Google Shape;870;g290ab77567f_0_60"/>
          <p:cNvSpPr/>
          <p:nvPr/>
        </p:nvSpPr>
        <p:spPr>
          <a:xfrm>
            <a:off x="12723268" y="9414095"/>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71" name="Google Shape;871;g290ab77567f_0_60"/>
          <p:cNvSpPr/>
          <p:nvPr/>
        </p:nvSpPr>
        <p:spPr>
          <a:xfrm>
            <a:off x="15623424" y="6983645"/>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72" name="Google Shape;872;g290ab77567f_0_60"/>
          <p:cNvSpPr/>
          <p:nvPr/>
        </p:nvSpPr>
        <p:spPr>
          <a:xfrm>
            <a:off x="16856341" y="6797971"/>
            <a:ext cx="374700" cy="374700"/>
          </a:xfrm>
          <a:prstGeom prst="ellipse">
            <a:avLst/>
          </a:prstGeom>
          <a:solidFill>
            <a:schemeClr val="accent4">
              <a:alpha val="59220"/>
            </a:schemeClr>
          </a:solidFill>
          <a:ln w="63500" cap="flat" cmpd="sng">
            <a:solidFill>
              <a:srgbClr val="FBAB01">
                <a:alpha val="59220"/>
              </a:srgbClr>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73" name="Google Shape;873;g290ab77567f_0_60"/>
          <p:cNvSpPr txBox="1"/>
          <p:nvPr/>
        </p:nvSpPr>
        <p:spPr>
          <a:xfrm>
            <a:off x="433525" y="420075"/>
            <a:ext cx="40026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more</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cxnSp>
        <p:nvCxnSpPr>
          <p:cNvPr id="874" name="Google Shape;874;g290ab77567f_0_60"/>
          <p:cNvCxnSpPr/>
          <p:nvPr/>
        </p:nvCxnSpPr>
        <p:spPr>
          <a:xfrm rot="10800000">
            <a:off x="10083109" y="1949258"/>
            <a:ext cx="0" cy="9817500"/>
          </a:xfrm>
          <a:prstGeom prst="straightConnector1">
            <a:avLst/>
          </a:prstGeom>
          <a:noFill/>
          <a:ln w="38100" cap="flat" cmpd="sng">
            <a:solidFill>
              <a:srgbClr val="D5D5D5"/>
            </a:solidFill>
            <a:prstDash val="solid"/>
            <a:miter lim="400000"/>
            <a:headEnd type="none" w="sm" len="sm"/>
            <a:tailEnd type="none" w="sm" len="sm"/>
          </a:ln>
        </p:spPr>
      </p:cxnSp>
      <p:cxnSp>
        <p:nvCxnSpPr>
          <p:cNvPr id="875" name="Google Shape;875;g290ab77567f_0_60"/>
          <p:cNvCxnSpPr/>
          <p:nvPr/>
        </p:nvCxnSpPr>
        <p:spPr>
          <a:xfrm rot="10800000">
            <a:off x="9202804" y="11061251"/>
            <a:ext cx="12540900" cy="0"/>
          </a:xfrm>
          <a:prstGeom prst="straightConnector1">
            <a:avLst/>
          </a:prstGeom>
          <a:noFill/>
          <a:ln w="38100" cap="flat" cmpd="sng">
            <a:solidFill>
              <a:srgbClr val="D5D5D5"/>
            </a:solidFill>
            <a:prstDash val="solid"/>
            <a:miter lim="400000"/>
            <a:headEnd type="none" w="sm" len="sm"/>
            <a:tailEnd type="none" w="sm" len="sm"/>
          </a:ln>
        </p:spPr>
      </p:cxnSp>
      <p:sp>
        <p:nvSpPr>
          <p:cNvPr id="876" name="Google Shape;876;g290ab77567f_0_60"/>
          <p:cNvSpPr txBox="1"/>
          <p:nvPr/>
        </p:nvSpPr>
        <p:spPr>
          <a:xfrm>
            <a:off x="-437095" y="3774060"/>
            <a:ext cx="10443300" cy="7491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4200"/>
              <a:buFont typeface="Helvetica Neue"/>
              <a:buNone/>
            </a:pPr>
            <a:r>
              <a:rPr lang="en-US" sz="4200" b="1">
                <a:solidFill>
                  <a:srgbClr val="EF7001"/>
                </a:solidFill>
                <a:latin typeface="Helvetica Neue"/>
                <a:ea typeface="Helvetica Neue"/>
                <a:cs typeface="Helvetica Neue"/>
                <a:sym typeface="Helvetica Neue"/>
              </a:rPr>
              <a:t>Lets look at our plane dataset!</a:t>
            </a:r>
            <a:endParaRPr sz="1400" b="0" i="0" u="none" strike="noStrike" cap="none">
              <a:solidFill>
                <a:srgbClr val="000000"/>
              </a:solidFill>
              <a:latin typeface="Arial"/>
              <a:ea typeface="Arial"/>
              <a:cs typeface="Arial"/>
              <a:sym typeface="Arial"/>
            </a:endParaRPr>
          </a:p>
        </p:txBody>
      </p:sp>
      <p:sp>
        <p:nvSpPr>
          <p:cNvPr id="877" name="Google Shape;877;g290ab77567f_0_60"/>
          <p:cNvSpPr/>
          <p:nvPr/>
        </p:nvSpPr>
        <p:spPr>
          <a:xfrm>
            <a:off x="11626794" y="9793357"/>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78" name="Google Shape;878;g290ab77567f_0_60"/>
          <p:cNvSpPr/>
          <p:nvPr/>
        </p:nvSpPr>
        <p:spPr>
          <a:xfrm>
            <a:off x="18362958" y="3129326"/>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880" name="Google Shape;880;g290ab77567f_0_60"/>
          <p:cNvSpPr txBox="1"/>
          <p:nvPr/>
        </p:nvSpPr>
        <p:spPr>
          <a:xfrm>
            <a:off x="19380950" y="11184150"/>
            <a:ext cx="3000000" cy="708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400"/>
              <a:buFont typeface="Arial"/>
              <a:buNone/>
            </a:pPr>
            <a:r>
              <a:rPr lang="en-US" sz="3400" b="1">
                <a:solidFill>
                  <a:srgbClr val="EB220C"/>
                </a:solidFill>
                <a:latin typeface="Helvetica Neue"/>
                <a:ea typeface="Helvetica Neue"/>
                <a:cs typeface="Helvetica Neue"/>
                <a:sym typeface="Helvetica Neue"/>
              </a:rPr>
              <a:t>Size</a:t>
            </a:r>
            <a:endParaRPr sz="2400" b="1" i="0" u="none" strike="noStrike" cap="none">
              <a:solidFill>
                <a:srgbClr val="000000"/>
              </a:solidFill>
              <a:latin typeface="Arial"/>
              <a:ea typeface="Arial"/>
              <a:cs typeface="Arial"/>
              <a:sym typeface="Arial"/>
            </a:endParaRPr>
          </a:p>
        </p:txBody>
      </p:sp>
      <p:sp>
        <p:nvSpPr>
          <p:cNvPr id="882" name="Google Shape;882;g290ab77567f_0_60"/>
          <p:cNvSpPr txBox="1"/>
          <p:nvPr/>
        </p:nvSpPr>
        <p:spPr>
          <a:xfrm>
            <a:off x="433525" y="420075"/>
            <a:ext cx="40026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more</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
        <p:nvSpPr>
          <p:cNvPr id="883" name="Google Shape;883;g290ab77567f_0_60"/>
          <p:cNvSpPr txBox="1"/>
          <p:nvPr/>
        </p:nvSpPr>
        <p:spPr>
          <a:xfrm>
            <a:off x="7577900" y="2046025"/>
            <a:ext cx="2197500" cy="108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400" dirty="0">
                <a:solidFill>
                  <a:schemeClr val="accent3"/>
                </a:solidFill>
                <a:latin typeface="Helvetica Neue"/>
                <a:ea typeface="Helvetica Neue"/>
                <a:cs typeface="Helvetica Neue"/>
                <a:sym typeface="Helvetica Neue"/>
              </a:rPr>
              <a:t>Distance</a:t>
            </a:r>
            <a:endParaRPr sz="3400" dirty="0">
              <a:solidFill>
                <a:schemeClr val="accent3"/>
              </a:solidFill>
              <a:latin typeface="Helvetica Neue"/>
              <a:ea typeface="Helvetica Neue"/>
              <a:cs typeface="Helvetica Neue"/>
              <a:sym typeface="Helvetica Neue"/>
            </a:endParaRPr>
          </a:p>
        </p:txBody>
      </p:sp>
      <p:sp>
        <p:nvSpPr>
          <p:cNvPr id="884" name="Google Shape;884;g290ab77567f_0_60"/>
          <p:cNvSpPr/>
          <p:nvPr/>
        </p:nvSpPr>
        <p:spPr>
          <a:xfrm>
            <a:off x="16251710" y="6670591"/>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71"/>
        <p:cNvGrpSpPr/>
        <p:nvPr/>
      </p:nvGrpSpPr>
      <p:grpSpPr>
        <a:xfrm>
          <a:off x="0" y="0"/>
          <a:ext cx="0" cy="0"/>
          <a:chOff x="0" y="0"/>
          <a:chExt cx="0" cy="0"/>
        </a:xfrm>
      </p:grpSpPr>
      <p:cxnSp>
        <p:nvCxnSpPr>
          <p:cNvPr id="972" name="Google Shape;972;p55"/>
          <p:cNvCxnSpPr/>
          <p:nvPr/>
        </p:nvCxnSpPr>
        <p:spPr>
          <a:xfrm rot="10800000" flipH="1">
            <a:off x="10083109" y="1949242"/>
            <a:ext cx="1" cy="9817516"/>
          </a:xfrm>
          <a:prstGeom prst="straightConnector1">
            <a:avLst/>
          </a:prstGeom>
          <a:noFill/>
          <a:ln w="38100" cap="flat" cmpd="sng">
            <a:solidFill>
              <a:srgbClr val="D5D5D5"/>
            </a:solidFill>
            <a:prstDash val="solid"/>
            <a:miter lim="400000"/>
            <a:headEnd type="none" w="sm" len="sm"/>
            <a:tailEnd type="none" w="sm" len="sm"/>
          </a:ln>
        </p:spPr>
      </p:cxnSp>
      <p:cxnSp>
        <p:nvCxnSpPr>
          <p:cNvPr id="973" name="Google Shape;973;p55"/>
          <p:cNvCxnSpPr/>
          <p:nvPr/>
        </p:nvCxnSpPr>
        <p:spPr>
          <a:xfrm rot="10800000">
            <a:off x="9202657" y="11061250"/>
            <a:ext cx="12541047" cy="1"/>
          </a:xfrm>
          <a:prstGeom prst="straightConnector1">
            <a:avLst/>
          </a:prstGeom>
          <a:noFill/>
          <a:ln w="38100" cap="flat" cmpd="sng">
            <a:solidFill>
              <a:srgbClr val="D5D5D5"/>
            </a:solidFill>
            <a:prstDash val="solid"/>
            <a:miter lim="400000"/>
            <a:headEnd type="none" w="sm" len="sm"/>
            <a:tailEnd type="none" w="sm" len="sm"/>
          </a:ln>
        </p:spPr>
      </p:cxnSp>
      <p:sp>
        <p:nvSpPr>
          <p:cNvPr id="980" name="Google Shape;980;p55"/>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43</a:t>
            </a:fld>
            <a:endParaRPr/>
          </a:p>
        </p:txBody>
      </p:sp>
      <p:sp>
        <p:nvSpPr>
          <p:cNvPr id="981" name="Google Shape;981;p55"/>
          <p:cNvSpPr/>
          <p:nvPr/>
        </p:nvSpPr>
        <p:spPr>
          <a:xfrm>
            <a:off x="13203369" y="8134732"/>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82" name="Google Shape;982;p55"/>
          <p:cNvSpPr/>
          <p:nvPr/>
        </p:nvSpPr>
        <p:spPr>
          <a:xfrm>
            <a:off x="15531810" y="4523141"/>
            <a:ext cx="374600" cy="3746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83" name="Google Shape;983;p55"/>
          <p:cNvSpPr/>
          <p:nvPr/>
        </p:nvSpPr>
        <p:spPr>
          <a:xfrm>
            <a:off x="17756733" y="6119851"/>
            <a:ext cx="374600" cy="3746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84" name="Google Shape;984;p55"/>
          <p:cNvSpPr/>
          <p:nvPr/>
        </p:nvSpPr>
        <p:spPr>
          <a:xfrm>
            <a:off x="13778045" y="6670700"/>
            <a:ext cx="374601" cy="3746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85" name="Google Shape;985;p55"/>
          <p:cNvSpPr/>
          <p:nvPr/>
        </p:nvSpPr>
        <p:spPr>
          <a:xfrm>
            <a:off x="14798699" y="6119851"/>
            <a:ext cx="374601" cy="3746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86" name="Google Shape;986;p55"/>
          <p:cNvSpPr/>
          <p:nvPr/>
        </p:nvSpPr>
        <p:spPr>
          <a:xfrm>
            <a:off x="16526481" y="6119851"/>
            <a:ext cx="374600" cy="3746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87" name="Google Shape;987;p55"/>
          <p:cNvSpPr/>
          <p:nvPr/>
        </p:nvSpPr>
        <p:spPr>
          <a:xfrm>
            <a:off x="18123191" y="5203706"/>
            <a:ext cx="374600" cy="3746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88" name="Google Shape;988;p55"/>
          <p:cNvSpPr/>
          <p:nvPr/>
        </p:nvSpPr>
        <p:spPr>
          <a:xfrm>
            <a:off x="19248741" y="5543988"/>
            <a:ext cx="374600" cy="3746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89" name="Google Shape;989;p55"/>
          <p:cNvSpPr/>
          <p:nvPr/>
        </p:nvSpPr>
        <p:spPr>
          <a:xfrm>
            <a:off x="20374289" y="5203706"/>
            <a:ext cx="374600" cy="3746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90" name="Google Shape;990;p55"/>
          <p:cNvSpPr/>
          <p:nvPr/>
        </p:nvSpPr>
        <p:spPr>
          <a:xfrm>
            <a:off x="21463337" y="5817920"/>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91" name="Google Shape;991;p55"/>
          <p:cNvSpPr/>
          <p:nvPr/>
        </p:nvSpPr>
        <p:spPr>
          <a:xfrm>
            <a:off x="19876954" y="4523141"/>
            <a:ext cx="374600" cy="3746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92" name="Google Shape;992;p55"/>
          <p:cNvSpPr/>
          <p:nvPr/>
        </p:nvSpPr>
        <p:spPr>
          <a:xfrm>
            <a:off x="14798698" y="8720857"/>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93" name="Google Shape;993;p55"/>
          <p:cNvSpPr/>
          <p:nvPr/>
        </p:nvSpPr>
        <p:spPr>
          <a:xfrm>
            <a:off x="13403441" y="10168049"/>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94" name="Google Shape;994;p55"/>
          <p:cNvSpPr/>
          <p:nvPr/>
        </p:nvSpPr>
        <p:spPr>
          <a:xfrm>
            <a:off x="10479923" y="10281760"/>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95" name="Google Shape;995;p55"/>
          <p:cNvSpPr txBox="1"/>
          <p:nvPr/>
        </p:nvSpPr>
        <p:spPr>
          <a:xfrm>
            <a:off x="8149621" y="11949967"/>
            <a:ext cx="9350325" cy="646921"/>
          </a:xfrm>
          <a:prstGeom prst="rect">
            <a:avLst/>
          </a:prstGeom>
          <a:noFill/>
          <a:ln>
            <a:noFill/>
          </a:ln>
        </p:spPr>
        <p:txBody>
          <a:bodyPr spcFirstLastPara="1" wrap="square" lIns="50800" tIns="50800" rIns="50800" bIns="50800" anchor="t" anchorCtr="0">
            <a:normAutofit fontScale="92500"/>
          </a:bodyPr>
          <a:lstStyle/>
          <a:p>
            <a:pPr marL="458215" marR="0" lvl="0" indent="-458215" algn="l" rtl="0">
              <a:lnSpc>
                <a:spcPct val="100000"/>
              </a:lnSpc>
              <a:spcBef>
                <a:spcPts val="0"/>
              </a:spcBef>
              <a:spcAft>
                <a:spcPts val="0"/>
              </a:spcAft>
              <a:buClr>
                <a:srgbClr val="000000"/>
              </a:buClr>
              <a:buSzPct val="132984"/>
              <a:buFont typeface="Helvetica Neue"/>
              <a:buChar char="■"/>
            </a:pPr>
            <a:r>
              <a:rPr lang="en-US" sz="3607" b="1" i="0" u="none" strike="noStrike" cap="none">
                <a:solidFill>
                  <a:srgbClr val="000000"/>
                </a:solidFill>
                <a:latin typeface="Helvetica Neue"/>
                <a:ea typeface="Helvetica Neue"/>
                <a:cs typeface="Helvetica Neue"/>
                <a:sym typeface="Helvetica Neue"/>
              </a:rPr>
              <a:t>use more data, get more accurate results</a:t>
            </a:r>
            <a:endParaRPr sz="1400" b="0" i="0" u="none" strike="noStrike" cap="none">
              <a:solidFill>
                <a:srgbClr val="000000"/>
              </a:solidFill>
              <a:latin typeface="Arial"/>
              <a:ea typeface="Arial"/>
              <a:cs typeface="Arial"/>
              <a:sym typeface="Arial"/>
            </a:endParaRPr>
          </a:p>
        </p:txBody>
      </p:sp>
      <p:sp>
        <p:nvSpPr>
          <p:cNvPr id="997" name="Google Shape;997;p55"/>
          <p:cNvSpPr txBox="1"/>
          <p:nvPr/>
        </p:nvSpPr>
        <p:spPr>
          <a:xfrm>
            <a:off x="433525" y="420075"/>
            <a:ext cx="40026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more</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
        <p:nvSpPr>
          <p:cNvPr id="998" name="Google Shape;998;p55"/>
          <p:cNvSpPr/>
          <p:nvPr/>
        </p:nvSpPr>
        <p:spPr>
          <a:xfrm>
            <a:off x="11626794" y="9793357"/>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99" name="Google Shape;999;p55"/>
          <p:cNvSpPr/>
          <p:nvPr/>
        </p:nvSpPr>
        <p:spPr>
          <a:xfrm>
            <a:off x="16251710" y="6670591"/>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000" name="Google Shape;1000;p55"/>
          <p:cNvSpPr/>
          <p:nvPr/>
        </p:nvSpPr>
        <p:spPr>
          <a:xfrm>
            <a:off x="18362958" y="3129326"/>
            <a:ext cx="374700" cy="374700"/>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cxnSp>
        <p:nvCxnSpPr>
          <p:cNvPr id="1001" name="Google Shape;1001;p55"/>
          <p:cNvCxnSpPr/>
          <p:nvPr/>
        </p:nvCxnSpPr>
        <p:spPr>
          <a:xfrm rot="10800000" flipH="1">
            <a:off x="10079410" y="4303911"/>
            <a:ext cx="11475300" cy="6282600"/>
          </a:xfrm>
          <a:prstGeom prst="straightConnector1">
            <a:avLst/>
          </a:prstGeom>
          <a:noFill/>
          <a:ln w="63500" cap="flat" cmpd="sng">
            <a:solidFill>
              <a:srgbClr val="0076B9"/>
            </a:solidFill>
            <a:prstDash val="solid"/>
            <a:miter lim="400000"/>
            <a:headEnd type="none" w="sm" len="sm"/>
            <a:tailEnd type="none" w="sm" len="sm"/>
          </a:ln>
        </p:spPr>
      </p:cxnSp>
      <p:sp>
        <p:nvSpPr>
          <p:cNvPr id="2" name="Google Shape;740;g290ab77567f_0_109">
            <a:extLst>
              <a:ext uri="{FF2B5EF4-FFF2-40B4-BE49-F238E27FC236}">
                <a16:creationId xmlns:a16="http://schemas.microsoft.com/office/drawing/2014/main" id="{3E0A839B-3BDE-86F4-041A-E1D5FAF4DA4D}"/>
              </a:ext>
            </a:extLst>
          </p:cNvPr>
          <p:cNvSpPr txBox="1"/>
          <p:nvPr/>
        </p:nvSpPr>
        <p:spPr>
          <a:xfrm>
            <a:off x="1252672" y="5222089"/>
            <a:ext cx="4386900" cy="923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dirty="0">
                <a:solidFill>
                  <a:srgbClr val="EB220C"/>
                </a:solidFill>
                <a:latin typeface="Helvetica Neue"/>
                <a:ea typeface="Helvetica Neue"/>
                <a:cs typeface="Helvetica Neue"/>
                <a:sym typeface="Helvetica Neue"/>
              </a:rPr>
              <a:t>Size</a:t>
            </a:r>
            <a:r>
              <a:rPr lang="en-US" sz="2400" b="0" i="0" u="none" strike="noStrike" cap="none" dirty="0">
                <a:solidFill>
                  <a:srgbClr val="EB220C"/>
                </a:solidFill>
                <a:latin typeface="Helvetica Neue"/>
                <a:ea typeface="Helvetica Neue"/>
                <a:cs typeface="Helvetica Neue"/>
                <a:sym typeface="Helvetica Neue"/>
              </a:rPr>
              <a:t>  </a:t>
            </a:r>
            <a:r>
              <a:rPr lang="en-US" sz="2400" b="0" i="0" u="none" strike="noStrike" cap="none" dirty="0">
                <a:solidFill>
                  <a:srgbClr val="000000"/>
                </a:solidFill>
                <a:latin typeface="Helvetica Neue"/>
                <a:ea typeface="Helvetica Neue"/>
                <a:cs typeface="Helvetica Neue"/>
                <a:sym typeface="Helvetica Neue"/>
              </a:rPr>
              <a:t>on the x axis</a:t>
            </a:r>
            <a:endParaRPr sz="2400" b="0" i="0" u="none" strike="noStrike" cap="none" dirty="0">
              <a:solidFill>
                <a:srgbClr val="000000"/>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rgbClr val="000000"/>
              </a:buClr>
              <a:buSzPts val="2400"/>
              <a:buFont typeface="Arial"/>
              <a:buNone/>
            </a:pPr>
            <a:r>
              <a:rPr lang="en-US" sz="2400" dirty="0">
                <a:solidFill>
                  <a:schemeClr val="accent3"/>
                </a:solidFill>
                <a:latin typeface="Helvetica Neue"/>
                <a:ea typeface="Helvetica Neue"/>
                <a:cs typeface="Helvetica Neue"/>
                <a:sym typeface="Helvetica Neue"/>
              </a:rPr>
              <a:t>Distance </a:t>
            </a:r>
            <a:r>
              <a:rPr lang="en-US" sz="2400" dirty="0">
                <a:solidFill>
                  <a:srgbClr val="151515"/>
                </a:solidFill>
                <a:latin typeface="Helvetica Neue"/>
                <a:ea typeface="Helvetica Neue"/>
                <a:cs typeface="Helvetica Neue"/>
                <a:sym typeface="Helvetica Neue"/>
              </a:rPr>
              <a:t>on the y axis</a:t>
            </a:r>
            <a:endParaRPr sz="2400" dirty="0">
              <a:solidFill>
                <a:srgbClr val="151515"/>
              </a:solidFill>
              <a:latin typeface="Helvetica Neue"/>
              <a:ea typeface="Helvetica Neue"/>
              <a:cs typeface="Helvetica Neue"/>
              <a:sym typeface="Helvetica Neue"/>
            </a:endParaRPr>
          </a:p>
        </p:txBody>
      </p:sp>
      <p:sp>
        <p:nvSpPr>
          <p:cNvPr id="3" name="Google Shape;757;g290ab77567f_0_109">
            <a:extLst>
              <a:ext uri="{FF2B5EF4-FFF2-40B4-BE49-F238E27FC236}">
                <a16:creationId xmlns:a16="http://schemas.microsoft.com/office/drawing/2014/main" id="{4279CDFB-D7F2-4207-DC49-3FFAFC7850A4}"/>
              </a:ext>
            </a:extLst>
          </p:cNvPr>
          <p:cNvSpPr txBox="1"/>
          <p:nvPr/>
        </p:nvSpPr>
        <p:spPr>
          <a:xfrm>
            <a:off x="-437095" y="3774060"/>
            <a:ext cx="10443300" cy="7491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4200"/>
              <a:buFont typeface="Helvetica Neue"/>
              <a:buNone/>
            </a:pPr>
            <a:r>
              <a:rPr lang="en-US" sz="4200" b="1">
                <a:solidFill>
                  <a:srgbClr val="EF7001"/>
                </a:solidFill>
                <a:latin typeface="Helvetica Neue"/>
                <a:ea typeface="Helvetica Neue"/>
                <a:cs typeface="Helvetica Neue"/>
                <a:sym typeface="Helvetica Neue"/>
              </a:rPr>
              <a:t>Lets look at our plane dataset!</a:t>
            </a:r>
            <a:endParaRPr sz="1400" b="0" i="0" u="none" strike="noStrike" cap="none">
              <a:solidFill>
                <a:srgbClr val="000000"/>
              </a:solidFill>
              <a:latin typeface="Arial"/>
              <a:ea typeface="Arial"/>
              <a:cs typeface="Arial"/>
              <a:sym typeface="Arial"/>
            </a:endParaRPr>
          </a:p>
        </p:txBody>
      </p:sp>
      <p:sp>
        <p:nvSpPr>
          <p:cNvPr id="4" name="Google Shape;880;g290ab77567f_0_60">
            <a:extLst>
              <a:ext uri="{FF2B5EF4-FFF2-40B4-BE49-F238E27FC236}">
                <a16:creationId xmlns:a16="http://schemas.microsoft.com/office/drawing/2014/main" id="{44048218-51A2-416E-AEBE-2EDC155EA9DD}"/>
              </a:ext>
            </a:extLst>
          </p:cNvPr>
          <p:cNvSpPr txBox="1"/>
          <p:nvPr/>
        </p:nvSpPr>
        <p:spPr>
          <a:xfrm>
            <a:off x="19380950" y="11184150"/>
            <a:ext cx="3000000" cy="708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400"/>
              <a:buFont typeface="Arial"/>
              <a:buNone/>
            </a:pPr>
            <a:r>
              <a:rPr lang="en-US" sz="3400" b="1">
                <a:solidFill>
                  <a:srgbClr val="EB220C"/>
                </a:solidFill>
                <a:latin typeface="Helvetica Neue"/>
                <a:ea typeface="Helvetica Neue"/>
                <a:cs typeface="Helvetica Neue"/>
                <a:sym typeface="Helvetica Neue"/>
              </a:rPr>
              <a:t>Size</a:t>
            </a:r>
            <a:endParaRPr sz="2400" b="1" i="0" u="none" strike="noStrike" cap="none">
              <a:solidFill>
                <a:srgbClr val="000000"/>
              </a:solidFill>
              <a:latin typeface="Arial"/>
              <a:ea typeface="Arial"/>
              <a:cs typeface="Arial"/>
              <a:sym typeface="Arial"/>
            </a:endParaRPr>
          </a:p>
        </p:txBody>
      </p:sp>
      <p:sp>
        <p:nvSpPr>
          <p:cNvPr id="5" name="Google Shape;883;g290ab77567f_0_60">
            <a:extLst>
              <a:ext uri="{FF2B5EF4-FFF2-40B4-BE49-F238E27FC236}">
                <a16:creationId xmlns:a16="http://schemas.microsoft.com/office/drawing/2014/main" id="{C505C92A-5E54-D2C5-0E3C-15A483E1B6A3}"/>
              </a:ext>
            </a:extLst>
          </p:cNvPr>
          <p:cNvSpPr txBox="1"/>
          <p:nvPr/>
        </p:nvSpPr>
        <p:spPr>
          <a:xfrm>
            <a:off x="7577900" y="2046025"/>
            <a:ext cx="2197500" cy="108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400" dirty="0">
                <a:solidFill>
                  <a:schemeClr val="accent3"/>
                </a:solidFill>
                <a:latin typeface="Helvetica Neue"/>
                <a:ea typeface="Helvetica Neue"/>
                <a:cs typeface="Helvetica Neue"/>
                <a:sym typeface="Helvetica Neue"/>
              </a:rPr>
              <a:t>Distance</a:t>
            </a:r>
            <a:endParaRPr sz="3400" dirty="0">
              <a:solidFill>
                <a:schemeClr val="accent3"/>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106"/>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44</a:t>
            </a:fld>
            <a:endParaRPr/>
          </a:p>
        </p:txBody>
      </p:sp>
      <p:sp>
        <p:nvSpPr>
          <p:cNvPr id="1007" name="Google Shape;1007;p106"/>
          <p:cNvSpPr txBox="1"/>
          <p:nvPr/>
        </p:nvSpPr>
        <p:spPr>
          <a:xfrm>
            <a:off x="13205171" y="6516291"/>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chemeClr val="lt2"/>
                </a:solidFill>
                <a:latin typeface="Helvetica Neue"/>
                <a:ea typeface="Helvetica Neue"/>
                <a:cs typeface="Helvetica Neue"/>
                <a:sym typeface="Helvetica Neue"/>
              </a:rPr>
              <a:t>normalized</a:t>
            </a:r>
            <a:r>
              <a:rPr lang="en-US" sz="4268"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008" name="Google Shape;1008;p106"/>
          <p:cNvSpPr txBox="1"/>
          <p:nvPr/>
        </p:nvSpPr>
        <p:spPr>
          <a:xfrm>
            <a:off x="4101975" y="6472400"/>
            <a:ext cx="2817600" cy="780000"/>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rgbClr val="000000"/>
                </a:solidFill>
                <a:latin typeface="Helvetica Neue"/>
                <a:ea typeface="Helvetica Neue"/>
                <a:cs typeface="Helvetica Neue"/>
                <a:sym typeface="Helvetica Neue"/>
              </a:rPr>
              <a:t>more</a:t>
            </a:r>
            <a:r>
              <a:rPr lang="en-US" sz="4400" b="0" i="0" u="none" strike="noStrike" cap="none">
                <a:solidFill>
                  <a:srgbClr val="000000"/>
                </a:solidFill>
                <a:latin typeface="Helvetica Neue"/>
                <a:ea typeface="Helvetica Neue"/>
                <a:cs typeface="Helvetica Neue"/>
                <a:sym typeface="Helvetica Neue"/>
              </a:rPr>
              <a:t> data</a:t>
            </a:r>
            <a:endParaRPr sz="1400" b="0" i="0" u="none" strike="noStrike" cap="none">
              <a:solidFill>
                <a:srgbClr val="000000"/>
              </a:solidFill>
              <a:latin typeface="Arial"/>
              <a:ea typeface="Arial"/>
              <a:cs typeface="Arial"/>
              <a:sym typeface="Arial"/>
            </a:endParaRPr>
          </a:p>
        </p:txBody>
      </p:sp>
      <p:sp>
        <p:nvSpPr>
          <p:cNvPr id="1009" name="Google Shape;1009;p106"/>
          <p:cNvSpPr txBox="1"/>
          <p:nvPr/>
        </p:nvSpPr>
        <p:spPr>
          <a:xfrm>
            <a:off x="8010373" y="6396139"/>
            <a:ext cx="41040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balanced</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010" name="Google Shape;1010;p106"/>
          <p:cNvSpPr txBox="1"/>
          <p:nvPr/>
        </p:nvSpPr>
        <p:spPr>
          <a:xfrm>
            <a:off x="18687070" y="6356868"/>
            <a:ext cx="3480204"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chemeClr val="lt2"/>
                </a:solidFill>
                <a:latin typeface="Helvetica Neue"/>
                <a:ea typeface="Helvetica Neue"/>
                <a:cs typeface="Helvetica Neue"/>
                <a:sym typeface="Helvetica Neue"/>
              </a:rPr>
              <a:t>quality</a:t>
            </a:r>
            <a:r>
              <a:rPr lang="en-US" sz="4400" b="0" i="0" u="none" strike="noStrike" cap="none">
                <a:solidFill>
                  <a:schemeClr val="lt2"/>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sp>
        <p:nvSpPr>
          <p:cNvPr id="1284" name="Google Shape;1284;p110"/>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45</a:t>
            </a:fld>
            <a:endParaRPr/>
          </a:p>
        </p:txBody>
      </p:sp>
      <p:sp>
        <p:nvSpPr>
          <p:cNvPr id="1285" name="Google Shape;1285;p110"/>
          <p:cNvSpPr txBox="1"/>
          <p:nvPr/>
        </p:nvSpPr>
        <p:spPr>
          <a:xfrm>
            <a:off x="13205171" y="6516291"/>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chemeClr val="lt2"/>
                </a:solidFill>
                <a:latin typeface="Helvetica Neue"/>
                <a:ea typeface="Helvetica Neue"/>
                <a:cs typeface="Helvetica Neue"/>
                <a:sym typeface="Helvetica Neue"/>
              </a:rPr>
              <a:t>normalized</a:t>
            </a:r>
            <a:r>
              <a:rPr lang="en-US" sz="4268"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286" name="Google Shape;1286;p110"/>
          <p:cNvSpPr txBox="1"/>
          <p:nvPr/>
        </p:nvSpPr>
        <p:spPr>
          <a:xfrm>
            <a:off x="4101975" y="6404839"/>
            <a:ext cx="28176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more</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287" name="Google Shape;1287;p110"/>
          <p:cNvSpPr txBox="1"/>
          <p:nvPr/>
        </p:nvSpPr>
        <p:spPr>
          <a:xfrm>
            <a:off x="8010373" y="6396139"/>
            <a:ext cx="41040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rgbClr val="484644"/>
                </a:solidFill>
                <a:latin typeface="Helvetica Neue"/>
                <a:ea typeface="Helvetica Neue"/>
                <a:cs typeface="Helvetica Neue"/>
                <a:sym typeface="Helvetica Neue"/>
              </a:rPr>
              <a:t>balanced</a:t>
            </a:r>
            <a:r>
              <a:rPr lang="en-US" sz="4400" b="0" i="0" u="none" strike="noStrike" cap="none">
                <a:solidFill>
                  <a:srgbClr val="484644"/>
                </a:solidFill>
                <a:latin typeface="Helvetica Neue"/>
                <a:ea typeface="Helvetica Neue"/>
                <a:cs typeface="Helvetica Neue"/>
                <a:sym typeface="Helvetica Neue"/>
              </a:rPr>
              <a:t> data</a:t>
            </a:r>
            <a:endParaRPr sz="1400" b="0" i="0" u="none" strike="noStrike" cap="none">
              <a:solidFill>
                <a:srgbClr val="484644"/>
              </a:solidFill>
              <a:latin typeface="Arial"/>
              <a:ea typeface="Arial"/>
              <a:cs typeface="Arial"/>
              <a:sym typeface="Arial"/>
            </a:endParaRPr>
          </a:p>
        </p:txBody>
      </p:sp>
      <p:sp>
        <p:nvSpPr>
          <p:cNvPr id="1288" name="Google Shape;1288;p110"/>
          <p:cNvSpPr txBox="1"/>
          <p:nvPr/>
        </p:nvSpPr>
        <p:spPr>
          <a:xfrm>
            <a:off x="18687070" y="6356868"/>
            <a:ext cx="3480204"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chemeClr val="lt2"/>
                </a:solidFill>
                <a:latin typeface="Helvetica Neue"/>
                <a:ea typeface="Helvetica Neue"/>
                <a:cs typeface="Helvetica Neue"/>
                <a:sym typeface="Helvetica Neue"/>
              </a:rPr>
              <a:t>quality</a:t>
            </a:r>
            <a:r>
              <a:rPr lang="en-US" sz="4400" b="0" i="0" u="none" strike="noStrike" cap="none">
                <a:solidFill>
                  <a:schemeClr val="lt2"/>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92"/>
        <p:cNvGrpSpPr/>
        <p:nvPr/>
      </p:nvGrpSpPr>
      <p:grpSpPr>
        <a:xfrm>
          <a:off x="0" y="0"/>
          <a:ext cx="0" cy="0"/>
          <a:chOff x="0" y="0"/>
          <a:chExt cx="0" cy="0"/>
        </a:xfrm>
      </p:grpSpPr>
      <p:sp>
        <p:nvSpPr>
          <p:cNvPr id="1293" name="Google Shape;1293;p69"/>
          <p:cNvSpPr txBox="1">
            <a:spLocks noGrp="1"/>
          </p:cNvSpPr>
          <p:nvPr>
            <p:ph type="ctrTitle" idx="4294967295"/>
          </p:nvPr>
        </p:nvSpPr>
        <p:spPr>
          <a:xfrm>
            <a:off x="4160939" y="5850121"/>
            <a:ext cx="16062122" cy="2015758"/>
          </a:xfrm>
          <a:prstGeom prst="rect">
            <a:avLst/>
          </a:prstGeom>
          <a:noFill/>
          <a:ln>
            <a:noFill/>
          </a:ln>
        </p:spPr>
        <p:txBody>
          <a:bodyPr spcFirstLastPara="1" wrap="square" lIns="50800" tIns="50800" rIns="50800" bIns="50800" anchor="ctr" anchorCtr="0">
            <a:normAutofit fontScale="90000"/>
          </a:bodyPr>
          <a:lstStyle/>
          <a:p>
            <a:pPr marL="0" marR="0" lvl="0" indent="0" algn="ctr" rtl="0">
              <a:lnSpc>
                <a:spcPct val="80000"/>
              </a:lnSpc>
              <a:spcBef>
                <a:spcPts val="0"/>
              </a:spcBef>
              <a:spcAft>
                <a:spcPts val="0"/>
              </a:spcAft>
              <a:buClr>
                <a:srgbClr val="006B64"/>
              </a:buClr>
              <a:buSzPct val="111111"/>
              <a:buFont typeface="Helvetica Neue"/>
              <a:buNone/>
            </a:pPr>
            <a:r>
              <a:rPr lang="en-US" sz="7872" b="1" i="0" u="none" strike="noStrike" cap="none">
                <a:solidFill>
                  <a:srgbClr val="006B64"/>
                </a:solidFill>
                <a:latin typeface="Helvetica Neue"/>
                <a:ea typeface="Helvetica Neue"/>
                <a:cs typeface="Helvetica Neue"/>
                <a:sym typeface="Helvetica Neue"/>
              </a:rPr>
              <a:t>Let’s think about </a:t>
            </a:r>
            <a:r>
              <a:rPr lang="en-US" sz="7872" b="1" i="0" u="none" strike="noStrike" cap="none">
                <a:solidFill>
                  <a:srgbClr val="004C7F"/>
                </a:solidFill>
                <a:latin typeface="Helvetica Neue"/>
                <a:ea typeface="Helvetica Neue"/>
                <a:cs typeface="Helvetica Neue"/>
                <a:sym typeface="Helvetica Neue"/>
              </a:rPr>
              <a:t>logistic functions</a:t>
            </a:r>
            <a:r>
              <a:rPr lang="en-US" sz="7872" b="1" i="0" u="none" strike="noStrike" cap="none">
                <a:solidFill>
                  <a:srgbClr val="006B64"/>
                </a:solidFill>
                <a:latin typeface="Helvetica Neue"/>
                <a:ea typeface="Helvetica Neue"/>
                <a:cs typeface="Helvetica Neue"/>
                <a:sym typeface="Helvetica Neue"/>
              </a:rPr>
              <a:t>!</a:t>
            </a:r>
            <a:endParaRPr sz="8500" b="1" i="0" u="none" strike="noStrike" cap="none">
              <a:solidFill>
                <a:srgbClr val="000000"/>
              </a:solidFill>
              <a:latin typeface="Helvetica Neue"/>
              <a:ea typeface="Helvetica Neue"/>
              <a:cs typeface="Helvetica Neue"/>
              <a:sym typeface="Helvetica Neue"/>
            </a:endParaRPr>
          </a:p>
        </p:txBody>
      </p:sp>
      <p:sp>
        <p:nvSpPr>
          <p:cNvPr id="1294" name="Google Shape;1294;p69"/>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46</a:t>
            </a:fld>
            <a:endParaRPr/>
          </a:p>
        </p:txBody>
      </p:sp>
      <p:sp>
        <p:nvSpPr>
          <p:cNvPr id="1295" name="Google Shape;1295;p69"/>
          <p:cNvSpPr txBox="1"/>
          <p:nvPr/>
        </p:nvSpPr>
        <p:spPr>
          <a:xfrm>
            <a:off x="433525" y="420075"/>
            <a:ext cx="57057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balanced</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70"/>
          <p:cNvSpPr txBox="1">
            <a:spLocks noGrp="1"/>
          </p:cNvSpPr>
          <p:nvPr>
            <p:ph type="ctrTitle" idx="4294967295"/>
          </p:nvPr>
        </p:nvSpPr>
        <p:spPr>
          <a:xfrm>
            <a:off x="14704369" y="343878"/>
            <a:ext cx="9102369" cy="771192"/>
          </a:xfrm>
          <a:prstGeom prst="rect">
            <a:avLst/>
          </a:prstGeom>
          <a:noFill/>
          <a:ln>
            <a:noFill/>
          </a:ln>
        </p:spPr>
        <p:txBody>
          <a:bodyPr spcFirstLastPara="1" wrap="square" lIns="50800" tIns="50800" rIns="50800" bIns="50800" anchor="ctr" anchorCtr="0">
            <a:normAutofit fontScale="90000"/>
          </a:bodyPr>
          <a:lstStyle/>
          <a:p>
            <a:pPr marL="0" marR="0" lvl="0" indent="0" algn="ctr" rtl="0">
              <a:lnSpc>
                <a:spcPct val="80000"/>
              </a:lnSpc>
              <a:spcBef>
                <a:spcPts val="0"/>
              </a:spcBef>
              <a:spcAft>
                <a:spcPts val="0"/>
              </a:spcAft>
              <a:buClr>
                <a:srgbClr val="006B64"/>
              </a:buClr>
              <a:buSzPct val="111111"/>
              <a:buFont typeface="Helvetica Neue"/>
              <a:buNone/>
            </a:pPr>
            <a:r>
              <a:rPr lang="en-US" sz="4416" b="1" i="0" u="none" strike="noStrike" cap="none">
                <a:solidFill>
                  <a:srgbClr val="006B64"/>
                </a:solidFill>
                <a:latin typeface="Helvetica Neue"/>
                <a:ea typeface="Helvetica Neue"/>
                <a:cs typeface="Helvetica Neue"/>
                <a:sym typeface="Helvetica Neue"/>
              </a:rPr>
              <a:t>Let’s think about </a:t>
            </a:r>
            <a:r>
              <a:rPr lang="en-US" sz="4416" b="1" i="0" u="none" strike="noStrike" cap="none">
                <a:solidFill>
                  <a:srgbClr val="004C7F"/>
                </a:solidFill>
                <a:latin typeface="Helvetica Neue"/>
                <a:ea typeface="Helvetica Neue"/>
                <a:cs typeface="Helvetica Neue"/>
                <a:sym typeface="Helvetica Neue"/>
              </a:rPr>
              <a:t>logistic functions</a:t>
            </a:r>
            <a:r>
              <a:rPr lang="en-US" sz="4416" b="1" i="0" u="none" strike="noStrike" cap="none">
                <a:solidFill>
                  <a:srgbClr val="006B64"/>
                </a:solidFill>
                <a:latin typeface="Helvetica Neue"/>
                <a:ea typeface="Helvetica Neue"/>
                <a:cs typeface="Helvetica Neue"/>
                <a:sym typeface="Helvetica Neue"/>
              </a:rPr>
              <a:t>!</a:t>
            </a:r>
            <a:endParaRPr sz="8500" b="1" i="0" u="none" strike="noStrike" cap="none">
              <a:solidFill>
                <a:srgbClr val="000000"/>
              </a:solidFill>
              <a:latin typeface="Helvetica Neue"/>
              <a:ea typeface="Helvetica Neue"/>
              <a:cs typeface="Helvetica Neue"/>
              <a:sym typeface="Helvetica Neue"/>
            </a:endParaRPr>
          </a:p>
        </p:txBody>
      </p:sp>
      <p:sp>
        <p:nvSpPr>
          <p:cNvPr id="1301" name="Google Shape;1301;p70"/>
          <p:cNvSpPr/>
          <p:nvPr/>
        </p:nvSpPr>
        <p:spPr>
          <a:xfrm>
            <a:off x="10363931" y="5287991"/>
            <a:ext cx="1771679" cy="3140018"/>
          </a:xfrm>
          <a:prstGeom prst="rect">
            <a:avLst/>
          </a:prstGeom>
          <a:solidFill>
            <a:srgbClr val="F9F8FA"/>
          </a:solidFill>
          <a:ln w="101600" cap="flat" cmpd="sng">
            <a:solidFill>
              <a:srgbClr val="D5D5D5"/>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Helvetica Neue"/>
              <a:buNone/>
            </a:pPr>
            <a:r>
              <a:rPr lang="en-US" sz="3200" b="0" i="0" u="none" strike="noStrike" cap="none">
                <a:solidFill>
                  <a:srgbClr val="000000"/>
                </a:solidFill>
                <a:latin typeface="Helvetica Neue"/>
                <a:ea typeface="Helvetica Neue"/>
                <a:cs typeface="Helvetica Neue"/>
                <a:sym typeface="Helvetica Neue"/>
              </a:rPr>
              <a:t>White</a:t>
            </a:r>
            <a:endParaRPr sz="1400" b="0" i="0" u="none" strike="noStrike" cap="none">
              <a:solidFill>
                <a:srgbClr val="000000"/>
              </a:solidFill>
              <a:latin typeface="Arial"/>
              <a:ea typeface="Arial"/>
              <a:cs typeface="Arial"/>
              <a:sym typeface="Arial"/>
            </a:endParaRPr>
          </a:p>
        </p:txBody>
      </p:sp>
      <p:sp>
        <p:nvSpPr>
          <p:cNvPr id="1302" name="Google Shape;1302;p70"/>
          <p:cNvSpPr/>
          <p:nvPr/>
        </p:nvSpPr>
        <p:spPr>
          <a:xfrm>
            <a:off x="12248391" y="5287991"/>
            <a:ext cx="1771678" cy="3140018"/>
          </a:xfrm>
          <a:prstGeom prst="rect">
            <a:avLst/>
          </a:prstGeom>
          <a:solidFill>
            <a:srgbClr val="FE958C"/>
          </a:solidFill>
          <a:ln w="101600" cap="flat" cmpd="sng">
            <a:solidFill>
              <a:srgbClr val="B41600"/>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B41600"/>
              </a:buClr>
              <a:buSzPts val="3200"/>
              <a:buFont typeface="Helvetica Neue"/>
              <a:buNone/>
            </a:pPr>
            <a:r>
              <a:rPr lang="en-US" sz="3200" b="0" i="0" u="none" strike="noStrike" cap="none">
                <a:solidFill>
                  <a:srgbClr val="B41600"/>
                </a:solidFill>
                <a:latin typeface="Helvetica Neue"/>
                <a:ea typeface="Helvetica Neue"/>
                <a:cs typeface="Helvetica Neue"/>
                <a:sym typeface="Helvetica Neue"/>
              </a:rPr>
              <a:t>Red</a:t>
            </a:r>
            <a:endParaRPr sz="1400" b="0" i="0" u="none" strike="noStrike" cap="none">
              <a:solidFill>
                <a:srgbClr val="000000"/>
              </a:solidFill>
              <a:latin typeface="Arial"/>
              <a:ea typeface="Arial"/>
              <a:cs typeface="Arial"/>
              <a:sym typeface="Arial"/>
            </a:endParaRPr>
          </a:p>
        </p:txBody>
      </p:sp>
      <p:sp>
        <p:nvSpPr>
          <p:cNvPr id="1303" name="Google Shape;1303;p70"/>
          <p:cNvSpPr txBox="1"/>
          <p:nvPr/>
        </p:nvSpPr>
        <p:spPr>
          <a:xfrm>
            <a:off x="9887042" y="8841511"/>
            <a:ext cx="4609916" cy="77119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rgbClr val="000000"/>
                </a:solidFill>
                <a:latin typeface="Helvetica Neue"/>
                <a:ea typeface="Helvetica Neue"/>
                <a:cs typeface="Helvetica Neue"/>
                <a:sym typeface="Helvetica Neue"/>
              </a:rPr>
              <a:t>in an ideal world</a:t>
            </a:r>
            <a:endParaRPr sz="1400" b="0" i="0" u="none" strike="noStrike" cap="none">
              <a:solidFill>
                <a:srgbClr val="000000"/>
              </a:solidFill>
              <a:latin typeface="Arial"/>
              <a:ea typeface="Arial"/>
              <a:cs typeface="Arial"/>
              <a:sym typeface="Arial"/>
            </a:endParaRPr>
          </a:p>
        </p:txBody>
      </p:sp>
      <p:sp>
        <p:nvSpPr>
          <p:cNvPr id="1304" name="Google Shape;1304;p70"/>
          <p:cNvSpPr txBox="1"/>
          <p:nvPr/>
        </p:nvSpPr>
        <p:spPr>
          <a:xfrm>
            <a:off x="12709407" y="9539698"/>
            <a:ext cx="1659889" cy="535418"/>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EF7001"/>
              </a:buClr>
              <a:buSzPts val="2900"/>
              <a:buFont typeface="Helvetica Neue"/>
              <a:buNone/>
            </a:pPr>
            <a:r>
              <a:rPr lang="en-US" sz="2900" b="1" i="0" u="none" strike="noStrike" cap="none">
                <a:solidFill>
                  <a:srgbClr val="EF7001"/>
                </a:solidFill>
                <a:latin typeface="Helvetica Neue"/>
                <a:ea typeface="Helvetica Neue"/>
                <a:cs typeface="Helvetica Neue"/>
                <a:sym typeface="Helvetica Neue"/>
              </a:rPr>
              <a:t>…but no</a:t>
            </a:r>
            <a:endParaRPr sz="1400" b="0" i="0" u="none" strike="noStrike" cap="none">
              <a:solidFill>
                <a:srgbClr val="000000"/>
              </a:solidFill>
              <a:latin typeface="Arial"/>
              <a:ea typeface="Arial"/>
              <a:cs typeface="Arial"/>
              <a:sym typeface="Arial"/>
            </a:endParaRPr>
          </a:p>
        </p:txBody>
      </p:sp>
      <p:sp>
        <p:nvSpPr>
          <p:cNvPr id="1305" name="Google Shape;1305;p70"/>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47</a:t>
            </a:fld>
            <a:endParaRPr/>
          </a:p>
        </p:txBody>
      </p:sp>
      <p:sp>
        <p:nvSpPr>
          <p:cNvPr id="1306" name="Google Shape;1306;p70"/>
          <p:cNvSpPr txBox="1"/>
          <p:nvPr/>
        </p:nvSpPr>
        <p:spPr>
          <a:xfrm>
            <a:off x="433525" y="420075"/>
            <a:ext cx="57057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balanced</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310"/>
        <p:cNvGrpSpPr/>
        <p:nvPr/>
      </p:nvGrpSpPr>
      <p:grpSpPr>
        <a:xfrm>
          <a:off x="0" y="0"/>
          <a:ext cx="0" cy="0"/>
          <a:chOff x="0" y="0"/>
          <a:chExt cx="0" cy="0"/>
        </a:xfrm>
      </p:grpSpPr>
      <p:sp>
        <p:nvSpPr>
          <p:cNvPr id="1311" name="Google Shape;1311;p71"/>
          <p:cNvSpPr txBox="1">
            <a:spLocks noGrp="1"/>
          </p:cNvSpPr>
          <p:nvPr>
            <p:ph type="ctrTitle" idx="4294967295"/>
          </p:nvPr>
        </p:nvSpPr>
        <p:spPr>
          <a:xfrm>
            <a:off x="14704369" y="343878"/>
            <a:ext cx="9102369" cy="771192"/>
          </a:xfrm>
          <a:prstGeom prst="rect">
            <a:avLst/>
          </a:prstGeom>
          <a:noFill/>
          <a:ln>
            <a:noFill/>
          </a:ln>
        </p:spPr>
        <p:txBody>
          <a:bodyPr spcFirstLastPara="1" wrap="square" lIns="50800" tIns="50800" rIns="50800" bIns="50800" anchor="ctr" anchorCtr="0">
            <a:normAutofit fontScale="90000"/>
          </a:bodyPr>
          <a:lstStyle/>
          <a:p>
            <a:pPr marL="0" marR="0" lvl="0" indent="0" algn="ctr" rtl="0">
              <a:lnSpc>
                <a:spcPct val="80000"/>
              </a:lnSpc>
              <a:spcBef>
                <a:spcPts val="0"/>
              </a:spcBef>
              <a:spcAft>
                <a:spcPts val="0"/>
              </a:spcAft>
              <a:buClr>
                <a:srgbClr val="006B64"/>
              </a:buClr>
              <a:buSzPct val="111111"/>
              <a:buFont typeface="Helvetica Neue"/>
              <a:buNone/>
            </a:pPr>
            <a:r>
              <a:rPr lang="en-US" sz="4416" b="1" i="0" u="none" strike="noStrike" cap="none">
                <a:solidFill>
                  <a:srgbClr val="006B64"/>
                </a:solidFill>
                <a:latin typeface="Helvetica Neue"/>
                <a:ea typeface="Helvetica Neue"/>
                <a:cs typeface="Helvetica Neue"/>
                <a:sym typeface="Helvetica Neue"/>
              </a:rPr>
              <a:t>Let’s think about </a:t>
            </a:r>
            <a:r>
              <a:rPr lang="en-US" sz="4416" b="1" i="0" u="none" strike="noStrike" cap="none">
                <a:solidFill>
                  <a:srgbClr val="004C7F"/>
                </a:solidFill>
                <a:latin typeface="Helvetica Neue"/>
                <a:ea typeface="Helvetica Neue"/>
                <a:cs typeface="Helvetica Neue"/>
                <a:sym typeface="Helvetica Neue"/>
              </a:rPr>
              <a:t>logistic functions</a:t>
            </a:r>
            <a:r>
              <a:rPr lang="en-US" sz="4416" b="1" i="0" u="none" strike="noStrike" cap="none">
                <a:solidFill>
                  <a:srgbClr val="006B64"/>
                </a:solidFill>
                <a:latin typeface="Helvetica Neue"/>
                <a:ea typeface="Helvetica Neue"/>
                <a:cs typeface="Helvetica Neue"/>
                <a:sym typeface="Helvetica Neue"/>
              </a:rPr>
              <a:t>!</a:t>
            </a:r>
            <a:endParaRPr sz="8500" b="1" i="0" u="none" strike="noStrike" cap="none">
              <a:solidFill>
                <a:srgbClr val="000000"/>
              </a:solidFill>
              <a:latin typeface="Helvetica Neue"/>
              <a:ea typeface="Helvetica Neue"/>
              <a:cs typeface="Helvetica Neue"/>
              <a:sym typeface="Helvetica Neue"/>
            </a:endParaRPr>
          </a:p>
        </p:txBody>
      </p:sp>
      <p:sp>
        <p:nvSpPr>
          <p:cNvPr id="1312" name="Google Shape;1312;p71"/>
          <p:cNvSpPr/>
          <p:nvPr/>
        </p:nvSpPr>
        <p:spPr>
          <a:xfrm>
            <a:off x="10363931" y="5287991"/>
            <a:ext cx="2501174" cy="3140018"/>
          </a:xfrm>
          <a:prstGeom prst="rect">
            <a:avLst/>
          </a:prstGeom>
          <a:solidFill>
            <a:srgbClr val="F9F8FA"/>
          </a:solidFill>
          <a:ln w="101600" cap="flat" cmpd="sng">
            <a:solidFill>
              <a:srgbClr val="D5D5D5"/>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Helvetica Neue"/>
              <a:buNone/>
            </a:pPr>
            <a:r>
              <a:rPr lang="en-US" sz="3200" b="0" i="0" u="none" strike="noStrike" cap="none">
                <a:solidFill>
                  <a:srgbClr val="000000"/>
                </a:solidFill>
                <a:latin typeface="Helvetica Neue"/>
                <a:ea typeface="Helvetica Neue"/>
                <a:cs typeface="Helvetica Neue"/>
                <a:sym typeface="Helvetica Neue"/>
              </a:rPr>
              <a:t>White</a:t>
            </a:r>
            <a:endParaRPr sz="1400" b="0" i="0" u="none" strike="noStrike" cap="none">
              <a:solidFill>
                <a:srgbClr val="000000"/>
              </a:solidFill>
              <a:latin typeface="Arial"/>
              <a:ea typeface="Arial"/>
              <a:cs typeface="Arial"/>
              <a:sym typeface="Arial"/>
            </a:endParaRPr>
          </a:p>
        </p:txBody>
      </p:sp>
      <p:sp>
        <p:nvSpPr>
          <p:cNvPr id="1313" name="Google Shape;1313;p71"/>
          <p:cNvSpPr/>
          <p:nvPr/>
        </p:nvSpPr>
        <p:spPr>
          <a:xfrm>
            <a:off x="12963976" y="5287991"/>
            <a:ext cx="1056093" cy="3140018"/>
          </a:xfrm>
          <a:prstGeom prst="rect">
            <a:avLst/>
          </a:prstGeom>
          <a:solidFill>
            <a:srgbClr val="FE958C"/>
          </a:solidFill>
          <a:ln w="101600" cap="flat" cmpd="sng">
            <a:solidFill>
              <a:srgbClr val="B41600"/>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B41600"/>
              </a:buClr>
              <a:buSzPts val="3200"/>
              <a:buFont typeface="Helvetica Neue"/>
              <a:buNone/>
            </a:pPr>
            <a:r>
              <a:rPr lang="en-US" sz="3200" b="0" i="0" u="none" strike="noStrike" cap="none">
                <a:solidFill>
                  <a:srgbClr val="B41600"/>
                </a:solidFill>
                <a:latin typeface="Helvetica Neue"/>
                <a:ea typeface="Helvetica Neue"/>
                <a:cs typeface="Helvetica Neue"/>
                <a:sym typeface="Helvetica Neue"/>
              </a:rPr>
              <a:t>Red</a:t>
            </a:r>
            <a:endParaRPr sz="1400" b="0" i="0" u="none" strike="noStrike" cap="none">
              <a:solidFill>
                <a:srgbClr val="000000"/>
              </a:solidFill>
              <a:latin typeface="Arial"/>
              <a:ea typeface="Arial"/>
              <a:cs typeface="Arial"/>
              <a:sym typeface="Arial"/>
            </a:endParaRPr>
          </a:p>
        </p:txBody>
      </p:sp>
      <p:sp>
        <p:nvSpPr>
          <p:cNvPr id="1314" name="Google Shape;1314;p71"/>
          <p:cNvSpPr txBox="1"/>
          <p:nvPr/>
        </p:nvSpPr>
        <p:spPr>
          <a:xfrm>
            <a:off x="10282701" y="4631382"/>
            <a:ext cx="973463" cy="535418"/>
          </a:xfrm>
          <a:prstGeom prst="rect">
            <a:avLst/>
          </a:prstGeom>
          <a:noFill/>
          <a:ln>
            <a:noFill/>
          </a:ln>
        </p:spPr>
        <p:txBody>
          <a:bodyPr spcFirstLastPara="1" wrap="square" lIns="50800" tIns="50800" rIns="50800" bIns="50800" anchor="ctr" anchorCtr="0">
            <a:spAutoFit/>
          </a:bodyPr>
          <a:lstStyle/>
          <a:p>
            <a:pPr marL="0" marR="0" lvl="0" indent="0" algn="l" rtl="0">
              <a:lnSpc>
                <a:spcPct val="120000"/>
              </a:lnSpc>
              <a:spcBef>
                <a:spcPts val="0"/>
              </a:spcBef>
              <a:spcAft>
                <a:spcPts val="0"/>
              </a:spcAft>
              <a:buClr>
                <a:srgbClr val="EF7001"/>
              </a:buClr>
              <a:buSzPts val="2900"/>
              <a:buFont typeface="Helvetica Neue"/>
              <a:buNone/>
            </a:pPr>
            <a:r>
              <a:rPr lang="en-US" sz="2900" b="1" i="0" u="none" strike="noStrike" cap="none">
                <a:solidFill>
                  <a:srgbClr val="EF7001"/>
                </a:solidFill>
                <a:latin typeface="Helvetica Neue"/>
                <a:ea typeface="Helvetica Neue"/>
                <a:cs typeface="Helvetica Neue"/>
                <a:sym typeface="Helvetica Neue"/>
              </a:rPr>
              <a:t>4898</a:t>
            </a:r>
            <a:endParaRPr sz="1400" b="0" i="0" u="none" strike="noStrike" cap="none">
              <a:solidFill>
                <a:srgbClr val="000000"/>
              </a:solidFill>
              <a:latin typeface="Arial"/>
              <a:ea typeface="Arial"/>
              <a:cs typeface="Arial"/>
              <a:sym typeface="Arial"/>
            </a:endParaRPr>
          </a:p>
        </p:txBody>
      </p:sp>
      <p:sp>
        <p:nvSpPr>
          <p:cNvPr id="1315" name="Google Shape;1315;p71"/>
          <p:cNvSpPr txBox="1"/>
          <p:nvPr/>
        </p:nvSpPr>
        <p:spPr>
          <a:xfrm>
            <a:off x="12973179" y="4631382"/>
            <a:ext cx="973463" cy="535418"/>
          </a:xfrm>
          <a:prstGeom prst="rect">
            <a:avLst/>
          </a:prstGeom>
          <a:noFill/>
          <a:ln>
            <a:noFill/>
          </a:ln>
        </p:spPr>
        <p:txBody>
          <a:bodyPr spcFirstLastPara="1" wrap="square" lIns="50800" tIns="50800" rIns="50800" bIns="50800" anchor="ctr" anchorCtr="0">
            <a:spAutoFit/>
          </a:bodyPr>
          <a:lstStyle/>
          <a:p>
            <a:pPr marL="0" marR="0" lvl="0" indent="0" algn="l" rtl="0">
              <a:lnSpc>
                <a:spcPct val="120000"/>
              </a:lnSpc>
              <a:spcBef>
                <a:spcPts val="0"/>
              </a:spcBef>
              <a:spcAft>
                <a:spcPts val="0"/>
              </a:spcAft>
              <a:buClr>
                <a:srgbClr val="EF7001"/>
              </a:buClr>
              <a:buSzPts val="2900"/>
              <a:buFont typeface="Helvetica Neue"/>
              <a:buNone/>
            </a:pPr>
            <a:r>
              <a:rPr lang="en-US" sz="2900" b="1" i="0" u="none" strike="noStrike" cap="none">
                <a:solidFill>
                  <a:srgbClr val="EF7001"/>
                </a:solidFill>
                <a:latin typeface="Helvetica Neue"/>
                <a:ea typeface="Helvetica Neue"/>
                <a:cs typeface="Helvetica Neue"/>
                <a:sym typeface="Helvetica Neue"/>
              </a:rPr>
              <a:t>1599</a:t>
            </a:r>
            <a:endParaRPr sz="1400" b="0" i="0" u="none" strike="noStrike" cap="none">
              <a:solidFill>
                <a:srgbClr val="000000"/>
              </a:solidFill>
              <a:latin typeface="Arial"/>
              <a:ea typeface="Arial"/>
              <a:cs typeface="Arial"/>
              <a:sym typeface="Arial"/>
            </a:endParaRPr>
          </a:p>
        </p:txBody>
      </p:sp>
      <p:sp>
        <p:nvSpPr>
          <p:cNvPr id="1316" name="Google Shape;1316;p71"/>
          <p:cNvSpPr txBox="1"/>
          <p:nvPr/>
        </p:nvSpPr>
        <p:spPr>
          <a:xfrm>
            <a:off x="6052720" y="9177590"/>
            <a:ext cx="12278560" cy="1040293"/>
          </a:xfrm>
          <a:prstGeom prst="rect">
            <a:avLst/>
          </a:prstGeom>
          <a:noFill/>
          <a:ln>
            <a:noFill/>
          </a:ln>
        </p:spPr>
        <p:txBody>
          <a:bodyPr spcFirstLastPara="1" wrap="square" lIns="50800" tIns="50800" rIns="50800" bIns="50800" anchor="ctr" anchorCtr="0">
            <a:normAutofit lnSpcReduction="10000"/>
          </a:bodyPr>
          <a:lstStyle/>
          <a:p>
            <a:pPr marL="0" marR="0" lvl="0" indent="0" algn="ctr" rtl="0">
              <a:lnSpc>
                <a:spcPct val="80000"/>
              </a:lnSpc>
              <a:spcBef>
                <a:spcPts val="0"/>
              </a:spcBef>
              <a:spcAft>
                <a:spcPts val="0"/>
              </a:spcAft>
              <a:buClr>
                <a:srgbClr val="004C7F"/>
              </a:buClr>
              <a:buSzPts val="4319"/>
              <a:buFont typeface="Helvetica Neue"/>
              <a:buNone/>
            </a:pPr>
            <a:r>
              <a:rPr lang="en-US" sz="4319" b="1" i="0" u="none" strike="noStrike" cap="none">
                <a:solidFill>
                  <a:srgbClr val="004C7F"/>
                </a:solidFill>
                <a:latin typeface="Helvetica Neue"/>
                <a:ea typeface="Helvetica Neue"/>
                <a:cs typeface="Helvetica Neue"/>
                <a:sym typeface="Helvetica Neue"/>
              </a:rPr>
              <a:t>What happens when we fit this dataset entirely?</a:t>
            </a:r>
            <a:endParaRPr sz="1400" b="0" i="0" u="none" strike="noStrike" cap="none">
              <a:solidFill>
                <a:srgbClr val="000000"/>
              </a:solidFill>
              <a:latin typeface="Arial"/>
              <a:ea typeface="Arial"/>
              <a:cs typeface="Arial"/>
              <a:sym typeface="Arial"/>
            </a:endParaRPr>
          </a:p>
        </p:txBody>
      </p:sp>
      <p:sp>
        <p:nvSpPr>
          <p:cNvPr id="1317" name="Google Shape;1317;p71"/>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48</a:t>
            </a:fld>
            <a:endParaRPr/>
          </a:p>
        </p:txBody>
      </p:sp>
      <p:sp>
        <p:nvSpPr>
          <p:cNvPr id="1318" name="Google Shape;1318;p71"/>
          <p:cNvSpPr txBox="1"/>
          <p:nvPr/>
        </p:nvSpPr>
        <p:spPr>
          <a:xfrm>
            <a:off x="433525" y="420075"/>
            <a:ext cx="57057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balanced</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sp>
        <p:nvSpPr>
          <p:cNvPr id="1323" name="Google Shape;1323;p72"/>
          <p:cNvSpPr txBox="1">
            <a:spLocks noGrp="1"/>
          </p:cNvSpPr>
          <p:nvPr>
            <p:ph type="ctrTitle" idx="4294967295"/>
          </p:nvPr>
        </p:nvSpPr>
        <p:spPr>
          <a:xfrm>
            <a:off x="14704369" y="343878"/>
            <a:ext cx="9102369" cy="771192"/>
          </a:xfrm>
          <a:prstGeom prst="rect">
            <a:avLst/>
          </a:prstGeom>
          <a:noFill/>
          <a:ln>
            <a:noFill/>
          </a:ln>
        </p:spPr>
        <p:txBody>
          <a:bodyPr spcFirstLastPara="1" wrap="square" lIns="50800" tIns="50800" rIns="50800" bIns="50800" anchor="ctr" anchorCtr="0">
            <a:normAutofit fontScale="90000"/>
          </a:bodyPr>
          <a:lstStyle/>
          <a:p>
            <a:pPr marL="0" marR="0" lvl="0" indent="0" algn="ctr" rtl="0">
              <a:lnSpc>
                <a:spcPct val="80000"/>
              </a:lnSpc>
              <a:spcBef>
                <a:spcPts val="0"/>
              </a:spcBef>
              <a:spcAft>
                <a:spcPts val="0"/>
              </a:spcAft>
              <a:buClr>
                <a:srgbClr val="006B64"/>
              </a:buClr>
              <a:buSzPct val="111111"/>
              <a:buFont typeface="Helvetica Neue"/>
              <a:buNone/>
            </a:pPr>
            <a:r>
              <a:rPr lang="en-US" sz="4416" b="1" i="0" u="none" strike="noStrike" cap="none">
                <a:solidFill>
                  <a:srgbClr val="006B64"/>
                </a:solidFill>
                <a:latin typeface="Helvetica Neue"/>
                <a:ea typeface="Helvetica Neue"/>
                <a:cs typeface="Helvetica Neue"/>
                <a:sym typeface="Helvetica Neue"/>
              </a:rPr>
              <a:t>Let’s think about </a:t>
            </a:r>
            <a:r>
              <a:rPr lang="en-US" sz="4416" b="1" i="0" u="none" strike="noStrike" cap="none">
                <a:solidFill>
                  <a:srgbClr val="004C7F"/>
                </a:solidFill>
                <a:latin typeface="Helvetica Neue"/>
                <a:ea typeface="Helvetica Neue"/>
                <a:cs typeface="Helvetica Neue"/>
                <a:sym typeface="Helvetica Neue"/>
              </a:rPr>
              <a:t>logistic functions</a:t>
            </a:r>
            <a:r>
              <a:rPr lang="en-US" sz="4416" b="1" i="0" u="none" strike="noStrike" cap="none">
                <a:solidFill>
                  <a:srgbClr val="006B64"/>
                </a:solidFill>
                <a:latin typeface="Helvetica Neue"/>
                <a:ea typeface="Helvetica Neue"/>
                <a:cs typeface="Helvetica Neue"/>
                <a:sym typeface="Helvetica Neue"/>
              </a:rPr>
              <a:t>!</a:t>
            </a:r>
            <a:endParaRPr sz="8500" b="1" i="0" u="none" strike="noStrike" cap="none">
              <a:solidFill>
                <a:srgbClr val="000000"/>
              </a:solidFill>
              <a:latin typeface="Helvetica Neue"/>
              <a:ea typeface="Helvetica Neue"/>
              <a:cs typeface="Helvetica Neue"/>
              <a:sym typeface="Helvetica Neue"/>
            </a:endParaRPr>
          </a:p>
        </p:txBody>
      </p:sp>
      <p:cxnSp>
        <p:nvCxnSpPr>
          <p:cNvPr id="1324" name="Google Shape;1324;p72"/>
          <p:cNvCxnSpPr/>
          <p:nvPr/>
        </p:nvCxnSpPr>
        <p:spPr>
          <a:xfrm rot="10800000" flipH="1">
            <a:off x="7000311" y="1949242"/>
            <a:ext cx="1" cy="9817516"/>
          </a:xfrm>
          <a:prstGeom prst="straightConnector1">
            <a:avLst/>
          </a:prstGeom>
          <a:noFill/>
          <a:ln w="38100" cap="flat" cmpd="sng">
            <a:solidFill>
              <a:srgbClr val="D5D5D5"/>
            </a:solidFill>
            <a:prstDash val="solid"/>
            <a:miter lim="400000"/>
            <a:headEnd type="none" w="sm" len="sm"/>
            <a:tailEnd type="none" w="sm" len="sm"/>
          </a:ln>
        </p:spPr>
      </p:cxnSp>
      <p:cxnSp>
        <p:nvCxnSpPr>
          <p:cNvPr id="1325" name="Google Shape;1325;p72"/>
          <p:cNvCxnSpPr/>
          <p:nvPr/>
        </p:nvCxnSpPr>
        <p:spPr>
          <a:xfrm rot="10800000">
            <a:off x="6119859" y="11061250"/>
            <a:ext cx="12541047" cy="1"/>
          </a:xfrm>
          <a:prstGeom prst="straightConnector1">
            <a:avLst/>
          </a:prstGeom>
          <a:noFill/>
          <a:ln w="38100" cap="flat" cmpd="sng">
            <a:solidFill>
              <a:srgbClr val="D5D5D5"/>
            </a:solidFill>
            <a:prstDash val="solid"/>
            <a:miter lim="400000"/>
            <a:headEnd type="none" w="sm" len="sm"/>
            <a:tailEnd type="none" w="sm" len="sm"/>
          </a:ln>
        </p:spPr>
      </p:cxnSp>
      <p:sp>
        <p:nvSpPr>
          <p:cNvPr id="1326" name="Google Shape;1326;p72"/>
          <p:cNvSpPr/>
          <p:nvPr/>
        </p:nvSpPr>
        <p:spPr>
          <a:xfrm>
            <a:off x="7922137" y="1018799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27" name="Google Shape;1327;p72"/>
          <p:cNvSpPr/>
          <p:nvPr/>
        </p:nvSpPr>
        <p:spPr>
          <a:xfrm>
            <a:off x="8268955" y="9855072"/>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28" name="Google Shape;1328;p72"/>
          <p:cNvSpPr/>
          <p:nvPr/>
        </p:nvSpPr>
        <p:spPr>
          <a:xfrm>
            <a:off x="8775844" y="993399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29" name="Google Shape;1329;p72"/>
          <p:cNvSpPr/>
          <p:nvPr/>
        </p:nvSpPr>
        <p:spPr>
          <a:xfrm>
            <a:off x="9075690" y="9855072"/>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30" name="Google Shape;1330;p72"/>
          <p:cNvSpPr/>
          <p:nvPr/>
        </p:nvSpPr>
        <p:spPr>
          <a:xfrm>
            <a:off x="9882424" y="9677272"/>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31" name="Google Shape;1331;p72"/>
          <p:cNvSpPr/>
          <p:nvPr/>
        </p:nvSpPr>
        <p:spPr>
          <a:xfrm>
            <a:off x="9329134" y="993399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32" name="Google Shape;1332;p72"/>
          <p:cNvSpPr/>
          <p:nvPr/>
        </p:nvSpPr>
        <p:spPr>
          <a:xfrm>
            <a:off x="9882424" y="9933995"/>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33" name="Google Shape;1333;p72"/>
          <p:cNvSpPr/>
          <p:nvPr/>
        </p:nvSpPr>
        <p:spPr>
          <a:xfrm>
            <a:off x="7693114" y="9855072"/>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34" name="Google Shape;1334;p72"/>
          <p:cNvSpPr/>
          <p:nvPr/>
        </p:nvSpPr>
        <p:spPr>
          <a:xfrm>
            <a:off x="17667079" y="3369000"/>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35" name="Google Shape;1335;p72"/>
          <p:cNvSpPr txBox="1"/>
          <p:nvPr/>
        </p:nvSpPr>
        <p:spPr>
          <a:xfrm>
            <a:off x="6139182" y="2053337"/>
            <a:ext cx="684581" cy="46105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Red</a:t>
            </a:r>
            <a:endParaRPr sz="1400" b="0" i="0" u="none" strike="noStrike" cap="none">
              <a:solidFill>
                <a:srgbClr val="000000"/>
              </a:solidFill>
              <a:latin typeface="Arial"/>
              <a:ea typeface="Arial"/>
              <a:cs typeface="Arial"/>
              <a:sym typeface="Arial"/>
            </a:endParaRPr>
          </a:p>
        </p:txBody>
      </p:sp>
      <p:sp>
        <p:nvSpPr>
          <p:cNvPr id="1336" name="Google Shape;1336;p72"/>
          <p:cNvSpPr txBox="1"/>
          <p:nvPr/>
        </p:nvSpPr>
        <p:spPr>
          <a:xfrm>
            <a:off x="17693129" y="11525778"/>
            <a:ext cx="1079907"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Acidity</a:t>
            </a:r>
            <a:endParaRPr sz="1400" b="0" i="0" u="none" strike="noStrike" cap="none">
              <a:solidFill>
                <a:srgbClr val="000000"/>
              </a:solidFill>
              <a:latin typeface="Arial"/>
              <a:ea typeface="Arial"/>
              <a:cs typeface="Arial"/>
              <a:sym typeface="Arial"/>
            </a:endParaRPr>
          </a:p>
        </p:txBody>
      </p:sp>
      <p:sp>
        <p:nvSpPr>
          <p:cNvPr id="1337" name="Google Shape;1337;p72"/>
          <p:cNvSpPr txBox="1"/>
          <p:nvPr/>
        </p:nvSpPr>
        <p:spPr>
          <a:xfrm>
            <a:off x="6020767" y="9882228"/>
            <a:ext cx="921411"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White</a:t>
            </a:r>
            <a:endParaRPr sz="1400" b="0" i="0" u="none" strike="noStrike" cap="none">
              <a:solidFill>
                <a:srgbClr val="000000"/>
              </a:solidFill>
              <a:latin typeface="Arial"/>
              <a:ea typeface="Arial"/>
              <a:cs typeface="Arial"/>
              <a:sym typeface="Arial"/>
            </a:endParaRPr>
          </a:p>
        </p:txBody>
      </p:sp>
      <p:sp>
        <p:nvSpPr>
          <p:cNvPr id="1338" name="Google Shape;1338;p72"/>
          <p:cNvSpPr/>
          <p:nvPr/>
        </p:nvSpPr>
        <p:spPr>
          <a:xfrm>
            <a:off x="7364437" y="2479840"/>
            <a:ext cx="16325764" cy="7704087"/>
          </a:xfrm>
          <a:custGeom>
            <a:avLst/>
            <a:gdLst/>
            <a:ahLst/>
            <a:cxnLst/>
            <a:rect l="l" t="t" r="r" b="b"/>
            <a:pathLst>
              <a:path w="21600" h="21067" extrusionOk="0">
                <a:moveTo>
                  <a:pt x="0" y="20827"/>
                </a:moveTo>
                <a:cubicBezTo>
                  <a:pt x="2642" y="21563"/>
                  <a:pt x="5340" y="20589"/>
                  <a:pt x="7475" y="18149"/>
                </a:cubicBezTo>
                <a:cubicBezTo>
                  <a:pt x="9182" y="16199"/>
                  <a:pt x="10411" y="13433"/>
                  <a:pt x="10972" y="10314"/>
                </a:cubicBezTo>
                <a:cubicBezTo>
                  <a:pt x="11451" y="6272"/>
                  <a:pt x="12860" y="2985"/>
                  <a:pt x="14752" y="1521"/>
                </a:cubicBezTo>
                <a:cubicBezTo>
                  <a:pt x="16022" y="538"/>
                  <a:pt x="17397" y="492"/>
                  <a:pt x="18748" y="304"/>
                </a:cubicBezTo>
                <a:cubicBezTo>
                  <a:pt x="19698" y="171"/>
                  <a:pt x="20648" y="-37"/>
                  <a:pt x="21600" y="6"/>
                </a:cubicBezTo>
              </a:path>
            </a:pathLst>
          </a:custGeom>
          <a:noFill/>
          <a:ln w="50800" cap="flat" cmpd="sng">
            <a:solidFill>
              <a:srgbClr val="EF7001"/>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929292"/>
              </a:buClr>
              <a:buSzPts val="2400"/>
              <a:buFont typeface="Helvetica Neue"/>
              <a:buNone/>
            </a:pPr>
            <a:endParaRPr sz="2400" b="0" i="0" u="none" strike="noStrike" cap="none">
              <a:solidFill>
                <a:srgbClr val="929292"/>
              </a:solidFill>
              <a:latin typeface="Helvetica Neue"/>
              <a:ea typeface="Helvetica Neue"/>
              <a:cs typeface="Helvetica Neue"/>
              <a:sym typeface="Helvetica Neue"/>
            </a:endParaRPr>
          </a:p>
        </p:txBody>
      </p:sp>
      <p:sp>
        <p:nvSpPr>
          <p:cNvPr id="1339" name="Google Shape;1339;p72"/>
          <p:cNvSpPr/>
          <p:nvPr/>
        </p:nvSpPr>
        <p:spPr>
          <a:xfrm>
            <a:off x="7364437" y="2475183"/>
            <a:ext cx="16429885" cy="7732881"/>
          </a:xfrm>
          <a:custGeom>
            <a:avLst/>
            <a:gdLst/>
            <a:ahLst/>
            <a:cxnLst/>
            <a:rect l="l" t="t" r="r" b="b"/>
            <a:pathLst>
              <a:path w="21600" h="21075" extrusionOk="0">
                <a:moveTo>
                  <a:pt x="0" y="20785"/>
                </a:moveTo>
                <a:cubicBezTo>
                  <a:pt x="2526" y="21600"/>
                  <a:pt x="5131" y="20681"/>
                  <a:pt x="7135" y="18210"/>
                </a:cubicBezTo>
                <a:cubicBezTo>
                  <a:pt x="9054" y="15845"/>
                  <a:pt x="10321" y="12159"/>
                  <a:pt x="10727" y="8232"/>
                </a:cubicBezTo>
                <a:cubicBezTo>
                  <a:pt x="10973" y="6051"/>
                  <a:pt x="11595" y="4132"/>
                  <a:pt x="12475" y="2833"/>
                </a:cubicBezTo>
                <a:cubicBezTo>
                  <a:pt x="13693" y="1036"/>
                  <a:pt x="15113" y="673"/>
                  <a:pt x="16579" y="451"/>
                </a:cubicBezTo>
                <a:cubicBezTo>
                  <a:pt x="18218" y="204"/>
                  <a:pt x="19943" y="87"/>
                  <a:pt x="21600" y="0"/>
                </a:cubicBezTo>
              </a:path>
            </a:pathLst>
          </a:custGeom>
          <a:noFill/>
          <a:ln w="50800" cap="flat" cmpd="sng">
            <a:solidFill>
              <a:srgbClr val="016D01"/>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16D01"/>
              </a:buClr>
              <a:buSzPts val="2400"/>
              <a:buFont typeface="Helvetica Neue"/>
              <a:buNone/>
            </a:pPr>
            <a:endParaRPr sz="2400" b="0" i="0" u="none" strike="noStrike" cap="none">
              <a:solidFill>
                <a:srgbClr val="016D01"/>
              </a:solidFill>
              <a:latin typeface="Helvetica Neue"/>
              <a:ea typeface="Helvetica Neue"/>
              <a:cs typeface="Helvetica Neue"/>
              <a:sym typeface="Helvetica Neue"/>
            </a:endParaRPr>
          </a:p>
        </p:txBody>
      </p:sp>
      <p:sp>
        <p:nvSpPr>
          <p:cNvPr id="1340" name="Google Shape;1340;p72"/>
          <p:cNvSpPr/>
          <p:nvPr/>
        </p:nvSpPr>
        <p:spPr>
          <a:xfrm>
            <a:off x="7364314" y="2493792"/>
            <a:ext cx="16404173" cy="7726005"/>
          </a:xfrm>
          <a:custGeom>
            <a:avLst/>
            <a:gdLst/>
            <a:ahLst/>
            <a:cxnLst/>
            <a:rect l="l" t="t" r="r" b="b"/>
            <a:pathLst>
              <a:path w="21600" h="21107" extrusionOk="0">
                <a:moveTo>
                  <a:pt x="0" y="20791"/>
                </a:moveTo>
                <a:cubicBezTo>
                  <a:pt x="2528" y="21535"/>
                  <a:pt x="5142" y="20960"/>
                  <a:pt x="7304" y="19091"/>
                </a:cubicBezTo>
                <a:cubicBezTo>
                  <a:pt x="9556" y="17143"/>
                  <a:pt x="11250" y="13833"/>
                  <a:pt x="12104" y="9931"/>
                </a:cubicBezTo>
                <a:cubicBezTo>
                  <a:pt x="12969" y="5527"/>
                  <a:pt x="14804" y="2104"/>
                  <a:pt x="17110" y="780"/>
                </a:cubicBezTo>
                <a:cubicBezTo>
                  <a:pt x="18518" y="-29"/>
                  <a:pt x="20077" y="-65"/>
                  <a:pt x="21600" y="45"/>
                </a:cubicBezTo>
              </a:path>
            </a:pathLst>
          </a:custGeom>
          <a:noFill/>
          <a:ln w="50800" cap="flat" cmpd="sng">
            <a:solidFill>
              <a:srgbClr val="B41600"/>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16D01"/>
              </a:buClr>
              <a:buSzPts val="2400"/>
              <a:buFont typeface="Helvetica Neue"/>
              <a:buNone/>
            </a:pPr>
            <a:endParaRPr sz="2400" b="0" i="0" u="none" strike="noStrike" cap="none">
              <a:solidFill>
                <a:srgbClr val="016D01"/>
              </a:solidFill>
              <a:latin typeface="Helvetica Neue"/>
              <a:ea typeface="Helvetica Neue"/>
              <a:cs typeface="Helvetica Neue"/>
              <a:sym typeface="Helvetica Neue"/>
            </a:endParaRPr>
          </a:p>
        </p:txBody>
      </p:sp>
      <p:sp>
        <p:nvSpPr>
          <p:cNvPr id="1341" name="Google Shape;1341;p72"/>
          <p:cNvSpPr/>
          <p:nvPr/>
        </p:nvSpPr>
        <p:spPr>
          <a:xfrm>
            <a:off x="7177027" y="9132134"/>
            <a:ext cx="3529760" cy="1705889"/>
          </a:xfrm>
          <a:prstGeom prst="roundRect">
            <a:avLst>
              <a:gd name="adj" fmla="val 15000"/>
            </a:avLst>
          </a:prstGeom>
          <a:noFill/>
          <a:ln w="50800" cap="flat" cmpd="sng">
            <a:solidFill>
              <a:srgbClr val="EF7001"/>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pic>
        <p:nvPicPr>
          <p:cNvPr id="1342" name="Google Shape;1342;p72" descr="Line Line"/>
          <p:cNvPicPr preferRelativeResize="0"/>
          <p:nvPr/>
        </p:nvPicPr>
        <p:blipFill rotWithShape="1">
          <a:blip r:embed="rId3">
            <a:alphaModFix/>
          </a:blip>
          <a:srcRect/>
          <a:stretch/>
        </p:blipFill>
        <p:spPr>
          <a:xfrm rot="10800000">
            <a:off x="11115714" y="10151262"/>
            <a:ext cx="1134815" cy="405591"/>
          </a:xfrm>
          <a:prstGeom prst="rect">
            <a:avLst/>
          </a:prstGeom>
          <a:noFill/>
          <a:ln>
            <a:noFill/>
          </a:ln>
        </p:spPr>
      </p:pic>
      <p:sp>
        <p:nvSpPr>
          <p:cNvPr id="1343" name="Google Shape;1343;p72"/>
          <p:cNvSpPr txBox="1"/>
          <p:nvPr/>
        </p:nvSpPr>
        <p:spPr>
          <a:xfrm>
            <a:off x="12481294" y="10092515"/>
            <a:ext cx="3347061" cy="523086"/>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800"/>
              <a:buFont typeface="Helvetica Neue"/>
              <a:buNone/>
            </a:pPr>
            <a:r>
              <a:rPr lang="en-US" sz="2800" b="1" i="0" u="none" strike="noStrike" cap="none">
                <a:solidFill>
                  <a:srgbClr val="EF7001"/>
                </a:solidFill>
                <a:latin typeface="Helvetica Neue"/>
                <a:ea typeface="Helvetica Neue"/>
                <a:cs typeface="Helvetica Neue"/>
                <a:sym typeface="Helvetica Neue"/>
              </a:rPr>
              <a:t>pretty well defined!</a:t>
            </a:r>
            <a:endParaRPr sz="1400" b="0" i="0" u="none" strike="noStrike" cap="none">
              <a:solidFill>
                <a:srgbClr val="000000"/>
              </a:solidFill>
              <a:latin typeface="Arial"/>
              <a:ea typeface="Arial"/>
              <a:cs typeface="Arial"/>
              <a:sym typeface="Arial"/>
            </a:endParaRPr>
          </a:p>
        </p:txBody>
      </p:sp>
      <p:sp>
        <p:nvSpPr>
          <p:cNvPr id="1344" name="Google Shape;1344;p72"/>
          <p:cNvSpPr/>
          <p:nvPr/>
        </p:nvSpPr>
        <p:spPr>
          <a:xfrm>
            <a:off x="7177027" y="9106734"/>
            <a:ext cx="3529760" cy="1756689"/>
          </a:xfrm>
          <a:prstGeom prst="roundRect">
            <a:avLst>
              <a:gd name="adj" fmla="val 14566"/>
            </a:avLst>
          </a:prstGeom>
          <a:noFill/>
          <a:ln w="50800" cap="flat" cmpd="sng">
            <a:solidFill>
              <a:srgbClr val="EF7001"/>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45" name="Google Shape;1345;p72"/>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49</a:t>
            </a:fld>
            <a:endParaRPr/>
          </a:p>
        </p:txBody>
      </p:sp>
      <p:sp>
        <p:nvSpPr>
          <p:cNvPr id="1346" name="Google Shape;1346;p72"/>
          <p:cNvSpPr txBox="1"/>
          <p:nvPr/>
        </p:nvSpPr>
        <p:spPr>
          <a:xfrm>
            <a:off x="433525" y="420075"/>
            <a:ext cx="57057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balanced</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38"/>
                                        </p:tgtEl>
                                        <p:attrNameLst>
                                          <p:attrName>style.visibility</p:attrName>
                                        </p:attrNameLst>
                                      </p:cBhvr>
                                      <p:to>
                                        <p:strVal val="visible"/>
                                      </p:to>
                                    </p:set>
                                    <p:animEffect transition="in" filter="fade">
                                      <p:cBhvr>
                                        <p:cTn id="7" dur="600"/>
                                        <p:tgtEl>
                                          <p:spTgt spid="133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39"/>
                                        </p:tgtEl>
                                        <p:attrNameLst>
                                          <p:attrName>style.visibility</p:attrName>
                                        </p:attrNameLst>
                                      </p:cBhvr>
                                      <p:to>
                                        <p:strVal val="visible"/>
                                      </p:to>
                                    </p:set>
                                    <p:animEffect transition="in" filter="fade">
                                      <p:cBhvr>
                                        <p:cTn id="12" dur="600"/>
                                        <p:tgtEl>
                                          <p:spTgt spid="133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40"/>
                                        </p:tgtEl>
                                        <p:attrNameLst>
                                          <p:attrName>style.visibility</p:attrName>
                                        </p:attrNameLst>
                                      </p:cBhvr>
                                      <p:to>
                                        <p:strVal val="visible"/>
                                      </p:to>
                                    </p:set>
                                    <p:animEffect transition="in" filter="fade">
                                      <p:cBhvr>
                                        <p:cTn id="17" dur="600"/>
                                        <p:tgtEl>
                                          <p:spTgt spid="1340"/>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342"/>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343"/>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341"/>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3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34"/>
          <p:cNvSpPr txBox="1"/>
          <p:nvPr/>
        </p:nvSpPr>
        <p:spPr>
          <a:xfrm>
            <a:off x="10078975" y="6826100"/>
            <a:ext cx="94281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Progeria affects ~159 patients in the US</a:t>
            </a:r>
            <a:endParaRPr sz="1400" b="0" i="0" u="none" strike="noStrike" cap="none">
              <a:solidFill>
                <a:srgbClr val="000000"/>
              </a:solidFill>
              <a:latin typeface="Arial"/>
              <a:ea typeface="Arial"/>
              <a:cs typeface="Arial"/>
              <a:sym typeface="Arial"/>
            </a:endParaRPr>
          </a:p>
        </p:txBody>
      </p:sp>
      <p:sp>
        <p:nvSpPr>
          <p:cNvPr id="135" name="Google Shape;135;p34"/>
          <p:cNvSpPr txBox="1"/>
          <p:nvPr/>
        </p:nvSpPr>
        <p:spPr>
          <a:xfrm>
            <a:off x="9143525" y="7560050"/>
            <a:ext cx="114816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0" i="0" u="none" strike="noStrike" cap="none">
                <a:solidFill>
                  <a:srgbClr val="000000"/>
                </a:solidFill>
                <a:latin typeface="Helvetica Neue"/>
                <a:ea typeface="Helvetica Neue"/>
                <a:cs typeface="Helvetica Neue"/>
                <a:sym typeface="Helvetica Neue"/>
              </a:rPr>
              <a:t>we have a dataset of all American pediatric patients</a:t>
            </a:r>
            <a:endParaRPr sz="1400" b="0" i="0" u="none" strike="noStrike" cap="none">
              <a:solidFill>
                <a:srgbClr val="000000"/>
              </a:solidFill>
              <a:latin typeface="Arial"/>
              <a:ea typeface="Arial"/>
              <a:cs typeface="Arial"/>
              <a:sym typeface="Arial"/>
            </a:endParaRPr>
          </a:p>
        </p:txBody>
      </p:sp>
      <p:pic>
        <p:nvPicPr>
          <p:cNvPr id="136" name="Google Shape;136;p34" descr="Image"/>
          <p:cNvPicPr preferRelativeResize="0"/>
          <p:nvPr/>
        </p:nvPicPr>
        <p:blipFill rotWithShape="1">
          <a:blip r:embed="rId3">
            <a:alphaModFix/>
          </a:blip>
          <a:srcRect/>
          <a:stretch/>
        </p:blipFill>
        <p:spPr>
          <a:xfrm>
            <a:off x="4876892" y="3048093"/>
            <a:ext cx="3643808" cy="7619814"/>
          </a:xfrm>
          <a:prstGeom prst="rect">
            <a:avLst/>
          </a:prstGeom>
          <a:noFill/>
          <a:ln>
            <a:noFill/>
          </a:ln>
        </p:spPr>
      </p:pic>
      <p:sp>
        <p:nvSpPr>
          <p:cNvPr id="137" name="Google Shape;137;p34"/>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a:t>
            </a:fld>
            <a:endParaRPr/>
          </a:p>
        </p:txBody>
      </p:sp>
      <p:sp>
        <p:nvSpPr>
          <p:cNvPr id="138" name="Google Shape;138;p34"/>
          <p:cNvSpPr txBox="1"/>
          <p:nvPr/>
        </p:nvSpPr>
        <p:spPr>
          <a:xfrm>
            <a:off x="4334050" y="11733600"/>
            <a:ext cx="17787000" cy="795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4500"/>
              <a:buFont typeface="Helvetica Neue"/>
              <a:buNone/>
            </a:pPr>
            <a:r>
              <a:rPr lang="en-US" sz="4500" b="0" i="0" u="none" strike="noStrike" cap="none">
                <a:solidFill>
                  <a:srgbClr val="5E5E5E"/>
                </a:solidFill>
                <a:latin typeface="Helvetica Neue"/>
                <a:ea typeface="Helvetica Neue"/>
                <a:cs typeface="Helvetica Neue"/>
                <a:sym typeface="Helvetica Neue"/>
              </a:rPr>
              <a:t>Q: If my model predicts with 99.99% accuracy, is it good enough?</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sp>
        <p:nvSpPr>
          <p:cNvPr id="1351" name="Google Shape;1351;p73"/>
          <p:cNvSpPr/>
          <p:nvPr/>
        </p:nvSpPr>
        <p:spPr>
          <a:xfrm>
            <a:off x="7364437" y="2479840"/>
            <a:ext cx="16325764" cy="7704087"/>
          </a:xfrm>
          <a:custGeom>
            <a:avLst/>
            <a:gdLst/>
            <a:ahLst/>
            <a:cxnLst/>
            <a:rect l="l" t="t" r="r" b="b"/>
            <a:pathLst>
              <a:path w="21600" h="21067" extrusionOk="0">
                <a:moveTo>
                  <a:pt x="0" y="20827"/>
                </a:moveTo>
                <a:cubicBezTo>
                  <a:pt x="2642" y="21563"/>
                  <a:pt x="5340" y="20589"/>
                  <a:pt x="7475" y="18149"/>
                </a:cubicBezTo>
                <a:cubicBezTo>
                  <a:pt x="9182" y="16199"/>
                  <a:pt x="10411" y="13433"/>
                  <a:pt x="10972" y="10314"/>
                </a:cubicBezTo>
                <a:cubicBezTo>
                  <a:pt x="11451" y="6272"/>
                  <a:pt x="12860" y="2985"/>
                  <a:pt x="14752" y="1521"/>
                </a:cubicBezTo>
                <a:cubicBezTo>
                  <a:pt x="16022" y="538"/>
                  <a:pt x="17397" y="492"/>
                  <a:pt x="18748" y="304"/>
                </a:cubicBezTo>
                <a:cubicBezTo>
                  <a:pt x="19698" y="171"/>
                  <a:pt x="20648" y="-37"/>
                  <a:pt x="21600" y="6"/>
                </a:cubicBezTo>
              </a:path>
            </a:pathLst>
          </a:custGeom>
          <a:noFill/>
          <a:ln w="50800" cap="flat" cmpd="sng">
            <a:solidFill>
              <a:srgbClr val="EF7001"/>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929292"/>
              </a:buClr>
              <a:buSzPts val="2400"/>
              <a:buFont typeface="Helvetica Neue"/>
              <a:buNone/>
            </a:pPr>
            <a:endParaRPr sz="2400" b="0" i="0" u="none" strike="noStrike" cap="none">
              <a:solidFill>
                <a:srgbClr val="929292"/>
              </a:solidFill>
              <a:latin typeface="Helvetica Neue"/>
              <a:ea typeface="Helvetica Neue"/>
              <a:cs typeface="Helvetica Neue"/>
              <a:sym typeface="Helvetica Neue"/>
            </a:endParaRPr>
          </a:p>
        </p:txBody>
      </p:sp>
      <p:sp>
        <p:nvSpPr>
          <p:cNvPr id="1352" name="Google Shape;1352;p73"/>
          <p:cNvSpPr/>
          <p:nvPr/>
        </p:nvSpPr>
        <p:spPr>
          <a:xfrm>
            <a:off x="7364437" y="2475183"/>
            <a:ext cx="16429885" cy="7732881"/>
          </a:xfrm>
          <a:custGeom>
            <a:avLst/>
            <a:gdLst/>
            <a:ahLst/>
            <a:cxnLst/>
            <a:rect l="l" t="t" r="r" b="b"/>
            <a:pathLst>
              <a:path w="21600" h="21075" extrusionOk="0">
                <a:moveTo>
                  <a:pt x="0" y="20785"/>
                </a:moveTo>
                <a:cubicBezTo>
                  <a:pt x="2526" y="21600"/>
                  <a:pt x="5131" y="20681"/>
                  <a:pt x="7135" y="18210"/>
                </a:cubicBezTo>
                <a:cubicBezTo>
                  <a:pt x="9054" y="15845"/>
                  <a:pt x="10321" y="12159"/>
                  <a:pt x="10727" y="8232"/>
                </a:cubicBezTo>
                <a:cubicBezTo>
                  <a:pt x="10973" y="6051"/>
                  <a:pt x="11595" y="4132"/>
                  <a:pt x="12475" y="2833"/>
                </a:cubicBezTo>
                <a:cubicBezTo>
                  <a:pt x="13693" y="1036"/>
                  <a:pt x="15113" y="673"/>
                  <a:pt x="16579" y="451"/>
                </a:cubicBezTo>
                <a:cubicBezTo>
                  <a:pt x="18218" y="204"/>
                  <a:pt x="19943" y="87"/>
                  <a:pt x="21600" y="0"/>
                </a:cubicBezTo>
              </a:path>
            </a:pathLst>
          </a:custGeom>
          <a:noFill/>
          <a:ln w="50800" cap="flat" cmpd="sng">
            <a:solidFill>
              <a:srgbClr val="016D01"/>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16D01"/>
              </a:buClr>
              <a:buSzPts val="2400"/>
              <a:buFont typeface="Helvetica Neue"/>
              <a:buNone/>
            </a:pPr>
            <a:endParaRPr sz="2400" b="0" i="0" u="none" strike="noStrike" cap="none">
              <a:solidFill>
                <a:srgbClr val="016D01"/>
              </a:solidFill>
              <a:latin typeface="Helvetica Neue"/>
              <a:ea typeface="Helvetica Neue"/>
              <a:cs typeface="Helvetica Neue"/>
              <a:sym typeface="Helvetica Neue"/>
            </a:endParaRPr>
          </a:p>
        </p:txBody>
      </p:sp>
      <p:sp>
        <p:nvSpPr>
          <p:cNvPr id="1353" name="Google Shape;1353;p73"/>
          <p:cNvSpPr/>
          <p:nvPr/>
        </p:nvSpPr>
        <p:spPr>
          <a:xfrm>
            <a:off x="7364314" y="2493792"/>
            <a:ext cx="16404173" cy="7726005"/>
          </a:xfrm>
          <a:custGeom>
            <a:avLst/>
            <a:gdLst/>
            <a:ahLst/>
            <a:cxnLst/>
            <a:rect l="l" t="t" r="r" b="b"/>
            <a:pathLst>
              <a:path w="21600" h="21107" extrusionOk="0">
                <a:moveTo>
                  <a:pt x="0" y="20791"/>
                </a:moveTo>
                <a:cubicBezTo>
                  <a:pt x="2528" y="21535"/>
                  <a:pt x="5142" y="20960"/>
                  <a:pt x="7304" y="19091"/>
                </a:cubicBezTo>
                <a:cubicBezTo>
                  <a:pt x="9556" y="17143"/>
                  <a:pt x="11250" y="13833"/>
                  <a:pt x="12104" y="9931"/>
                </a:cubicBezTo>
                <a:cubicBezTo>
                  <a:pt x="12969" y="5527"/>
                  <a:pt x="14804" y="2104"/>
                  <a:pt x="17110" y="780"/>
                </a:cubicBezTo>
                <a:cubicBezTo>
                  <a:pt x="18518" y="-29"/>
                  <a:pt x="20077" y="-65"/>
                  <a:pt x="21600" y="45"/>
                </a:cubicBezTo>
              </a:path>
            </a:pathLst>
          </a:custGeom>
          <a:noFill/>
          <a:ln w="50800" cap="flat" cmpd="sng">
            <a:solidFill>
              <a:srgbClr val="B41600"/>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16D01"/>
              </a:buClr>
              <a:buSzPts val="2400"/>
              <a:buFont typeface="Helvetica Neue"/>
              <a:buNone/>
            </a:pPr>
            <a:endParaRPr sz="2400" b="0" i="0" u="none" strike="noStrike" cap="none">
              <a:solidFill>
                <a:srgbClr val="016D01"/>
              </a:solidFill>
              <a:latin typeface="Helvetica Neue"/>
              <a:ea typeface="Helvetica Neue"/>
              <a:cs typeface="Helvetica Neue"/>
              <a:sym typeface="Helvetica Neue"/>
            </a:endParaRPr>
          </a:p>
        </p:txBody>
      </p:sp>
      <p:sp>
        <p:nvSpPr>
          <p:cNvPr id="1354" name="Google Shape;1354;p73"/>
          <p:cNvSpPr txBox="1">
            <a:spLocks noGrp="1"/>
          </p:cNvSpPr>
          <p:nvPr>
            <p:ph type="ctrTitle" idx="4294967295"/>
          </p:nvPr>
        </p:nvSpPr>
        <p:spPr>
          <a:xfrm>
            <a:off x="14704369" y="343878"/>
            <a:ext cx="9102369" cy="771192"/>
          </a:xfrm>
          <a:prstGeom prst="rect">
            <a:avLst/>
          </a:prstGeom>
          <a:noFill/>
          <a:ln>
            <a:noFill/>
          </a:ln>
        </p:spPr>
        <p:txBody>
          <a:bodyPr spcFirstLastPara="1" wrap="square" lIns="50800" tIns="50800" rIns="50800" bIns="50800" anchor="ctr" anchorCtr="0">
            <a:normAutofit fontScale="90000"/>
          </a:bodyPr>
          <a:lstStyle/>
          <a:p>
            <a:pPr marL="0" marR="0" lvl="0" indent="0" algn="ctr" rtl="0">
              <a:lnSpc>
                <a:spcPct val="80000"/>
              </a:lnSpc>
              <a:spcBef>
                <a:spcPts val="0"/>
              </a:spcBef>
              <a:spcAft>
                <a:spcPts val="0"/>
              </a:spcAft>
              <a:buClr>
                <a:srgbClr val="006B64"/>
              </a:buClr>
              <a:buSzPct val="111111"/>
              <a:buFont typeface="Helvetica Neue"/>
              <a:buNone/>
            </a:pPr>
            <a:r>
              <a:rPr lang="en-US" sz="4416" b="1" i="0" u="none" strike="noStrike" cap="none">
                <a:solidFill>
                  <a:srgbClr val="006B64"/>
                </a:solidFill>
                <a:latin typeface="Helvetica Neue"/>
                <a:ea typeface="Helvetica Neue"/>
                <a:cs typeface="Helvetica Neue"/>
                <a:sym typeface="Helvetica Neue"/>
              </a:rPr>
              <a:t>Let’s think about </a:t>
            </a:r>
            <a:r>
              <a:rPr lang="en-US" sz="4416" b="1" i="0" u="none" strike="noStrike" cap="none">
                <a:solidFill>
                  <a:srgbClr val="004C7F"/>
                </a:solidFill>
                <a:latin typeface="Helvetica Neue"/>
                <a:ea typeface="Helvetica Neue"/>
                <a:cs typeface="Helvetica Neue"/>
                <a:sym typeface="Helvetica Neue"/>
              </a:rPr>
              <a:t>logistic functions</a:t>
            </a:r>
            <a:r>
              <a:rPr lang="en-US" sz="4416" b="1" i="0" u="none" strike="noStrike" cap="none">
                <a:solidFill>
                  <a:srgbClr val="006B64"/>
                </a:solidFill>
                <a:latin typeface="Helvetica Neue"/>
                <a:ea typeface="Helvetica Neue"/>
                <a:cs typeface="Helvetica Neue"/>
                <a:sym typeface="Helvetica Neue"/>
              </a:rPr>
              <a:t>!</a:t>
            </a:r>
            <a:endParaRPr sz="8500" b="1" i="0" u="none" strike="noStrike" cap="none">
              <a:solidFill>
                <a:srgbClr val="000000"/>
              </a:solidFill>
              <a:latin typeface="Helvetica Neue"/>
              <a:ea typeface="Helvetica Neue"/>
              <a:cs typeface="Helvetica Neue"/>
              <a:sym typeface="Helvetica Neue"/>
            </a:endParaRPr>
          </a:p>
        </p:txBody>
      </p:sp>
      <p:cxnSp>
        <p:nvCxnSpPr>
          <p:cNvPr id="1355" name="Google Shape;1355;p73"/>
          <p:cNvCxnSpPr/>
          <p:nvPr/>
        </p:nvCxnSpPr>
        <p:spPr>
          <a:xfrm rot="10800000" flipH="1">
            <a:off x="7000311" y="1949242"/>
            <a:ext cx="1" cy="9817516"/>
          </a:xfrm>
          <a:prstGeom prst="straightConnector1">
            <a:avLst/>
          </a:prstGeom>
          <a:noFill/>
          <a:ln w="38100" cap="flat" cmpd="sng">
            <a:solidFill>
              <a:srgbClr val="D5D5D5"/>
            </a:solidFill>
            <a:prstDash val="solid"/>
            <a:miter lim="400000"/>
            <a:headEnd type="none" w="sm" len="sm"/>
            <a:tailEnd type="none" w="sm" len="sm"/>
          </a:ln>
        </p:spPr>
      </p:cxnSp>
      <p:cxnSp>
        <p:nvCxnSpPr>
          <p:cNvPr id="1356" name="Google Shape;1356;p73"/>
          <p:cNvCxnSpPr/>
          <p:nvPr/>
        </p:nvCxnSpPr>
        <p:spPr>
          <a:xfrm rot="10800000">
            <a:off x="6119859" y="11061250"/>
            <a:ext cx="12541047" cy="1"/>
          </a:xfrm>
          <a:prstGeom prst="straightConnector1">
            <a:avLst/>
          </a:prstGeom>
          <a:noFill/>
          <a:ln w="38100" cap="flat" cmpd="sng">
            <a:solidFill>
              <a:srgbClr val="D5D5D5"/>
            </a:solidFill>
            <a:prstDash val="solid"/>
            <a:miter lim="400000"/>
            <a:headEnd type="none" w="sm" len="sm"/>
            <a:tailEnd type="none" w="sm" len="sm"/>
          </a:ln>
        </p:spPr>
      </p:cxnSp>
      <p:sp>
        <p:nvSpPr>
          <p:cNvPr id="1357" name="Google Shape;1357;p73"/>
          <p:cNvSpPr txBox="1"/>
          <p:nvPr/>
        </p:nvSpPr>
        <p:spPr>
          <a:xfrm>
            <a:off x="6139182" y="2053337"/>
            <a:ext cx="684581" cy="46105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Red</a:t>
            </a:r>
            <a:endParaRPr sz="1400" b="0" i="0" u="none" strike="noStrike" cap="none">
              <a:solidFill>
                <a:srgbClr val="000000"/>
              </a:solidFill>
              <a:latin typeface="Arial"/>
              <a:ea typeface="Arial"/>
              <a:cs typeface="Arial"/>
              <a:sym typeface="Arial"/>
            </a:endParaRPr>
          </a:p>
        </p:txBody>
      </p:sp>
      <p:sp>
        <p:nvSpPr>
          <p:cNvPr id="1358" name="Google Shape;1358;p73"/>
          <p:cNvSpPr txBox="1"/>
          <p:nvPr/>
        </p:nvSpPr>
        <p:spPr>
          <a:xfrm>
            <a:off x="17693129" y="11525778"/>
            <a:ext cx="1079907"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Acidity</a:t>
            </a:r>
            <a:endParaRPr sz="1400" b="0" i="0" u="none" strike="noStrike" cap="none">
              <a:solidFill>
                <a:srgbClr val="000000"/>
              </a:solidFill>
              <a:latin typeface="Arial"/>
              <a:ea typeface="Arial"/>
              <a:cs typeface="Arial"/>
              <a:sym typeface="Arial"/>
            </a:endParaRPr>
          </a:p>
        </p:txBody>
      </p:sp>
      <p:sp>
        <p:nvSpPr>
          <p:cNvPr id="1359" name="Google Shape;1359;p73"/>
          <p:cNvSpPr txBox="1"/>
          <p:nvPr/>
        </p:nvSpPr>
        <p:spPr>
          <a:xfrm>
            <a:off x="6020767" y="9882228"/>
            <a:ext cx="921411"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White</a:t>
            </a:r>
            <a:endParaRPr sz="1400" b="0" i="0" u="none" strike="noStrike" cap="none">
              <a:solidFill>
                <a:srgbClr val="000000"/>
              </a:solidFill>
              <a:latin typeface="Arial"/>
              <a:ea typeface="Arial"/>
              <a:cs typeface="Arial"/>
              <a:sym typeface="Arial"/>
            </a:endParaRPr>
          </a:p>
        </p:txBody>
      </p:sp>
      <p:sp>
        <p:nvSpPr>
          <p:cNvPr id="1360" name="Google Shape;1360;p73"/>
          <p:cNvSpPr/>
          <p:nvPr/>
        </p:nvSpPr>
        <p:spPr>
          <a:xfrm>
            <a:off x="16936606" y="1751273"/>
            <a:ext cx="3529760" cy="3415120"/>
          </a:xfrm>
          <a:prstGeom prst="roundRect">
            <a:avLst>
              <a:gd name="adj" fmla="val 7493"/>
            </a:avLst>
          </a:prstGeom>
          <a:noFill/>
          <a:ln w="50800" cap="flat" cmpd="sng">
            <a:solidFill>
              <a:srgbClr val="B41600"/>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pic>
        <p:nvPicPr>
          <p:cNvPr id="1361" name="Google Shape;1361;p73" descr="Line Line"/>
          <p:cNvPicPr preferRelativeResize="0"/>
          <p:nvPr/>
        </p:nvPicPr>
        <p:blipFill rotWithShape="1">
          <a:blip r:embed="rId3">
            <a:alphaModFix/>
          </a:blip>
          <a:srcRect/>
          <a:stretch/>
        </p:blipFill>
        <p:spPr>
          <a:xfrm rot="-8003911">
            <a:off x="19292155" y="5582563"/>
            <a:ext cx="1040229" cy="405592"/>
          </a:xfrm>
          <a:prstGeom prst="rect">
            <a:avLst/>
          </a:prstGeom>
          <a:noFill/>
          <a:ln>
            <a:noFill/>
          </a:ln>
        </p:spPr>
      </p:pic>
      <p:sp>
        <p:nvSpPr>
          <p:cNvPr id="1362" name="Google Shape;1362;p73"/>
          <p:cNvSpPr txBox="1"/>
          <p:nvPr/>
        </p:nvSpPr>
        <p:spPr>
          <a:xfrm>
            <a:off x="18955977" y="6335267"/>
            <a:ext cx="3719374" cy="52308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800"/>
              <a:buFont typeface="Helvetica Neue"/>
              <a:buNone/>
            </a:pPr>
            <a:r>
              <a:rPr lang="en-US" sz="2800" b="1" i="0" u="none" strike="noStrike" cap="none">
                <a:solidFill>
                  <a:srgbClr val="EF7001"/>
                </a:solidFill>
                <a:latin typeface="Helvetica Neue"/>
                <a:ea typeface="Helvetica Neue"/>
                <a:cs typeface="Helvetica Neue"/>
                <a:sym typeface="Helvetica Neue"/>
              </a:rPr>
              <a:t>much more divergent</a:t>
            </a:r>
            <a:endParaRPr sz="1400" b="0" i="0" u="none" strike="noStrike" cap="none">
              <a:solidFill>
                <a:srgbClr val="000000"/>
              </a:solidFill>
              <a:latin typeface="Arial"/>
              <a:ea typeface="Arial"/>
              <a:cs typeface="Arial"/>
              <a:sym typeface="Arial"/>
            </a:endParaRPr>
          </a:p>
        </p:txBody>
      </p:sp>
      <p:sp>
        <p:nvSpPr>
          <p:cNvPr id="1363" name="Google Shape;1363;p73"/>
          <p:cNvSpPr txBox="1"/>
          <p:nvPr/>
        </p:nvSpPr>
        <p:spPr>
          <a:xfrm>
            <a:off x="8149621" y="11949967"/>
            <a:ext cx="8481524" cy="646921"/>
          </a:xfrm>
          <a:prstGeom prst="rect">
            <a:avLst/>
          </a:prstGeom>
          <a:noFill/>
          <a:ln>
            <a:noFill/>
          </a:ln>
        </p:spPr>
        <p:txBody>
          <a:bodyPr spcFirstLastPara="1" wrap="square" lIns="50800" tIns="50800" rIns="50800" bIns="50800" anchor="t" anchorCtr="0">
            <a:normAutofit fontScale="92500"/>
          </a:bodyPr>
          <a:lstStyle/>
          <a:p>
            <a:pPr marL="458215" marR="0" lvl="0" indent="-458215" algn="l" rtl="0">
              <a:lnSpc>
                <a:spcPct val="100000"/>
              </a:lnSpc>
              <a:spcBef>
                <a:spcPts val="0"/>
              </a:spcBef>
              <a:spcAft>
                <a:spcPts val="0"/>
              </a:spcAft>
              <a:buClr>
                <a:srgbClr val="000000"/>
              </a:buClr>
              <a:buSzPct val="132984"/>
              <a:buFont typeface="Helvetica Neue"/>
              <a:buChar char="■"/>
            </a:pPr>
            <a:r>
              <a:rPr lang="en-US" sz="3607" b="1" i="0" u="none" strike="noStrike" cap="none">
                <a:solidFill>
                  <a:srgbClr val="000000"/>
                </a:solidFill>
                <a:latin typeface="Helvetica Neue"/>
                <a:ea typeface="Helvetica Neue"/>
                <a:cs typeface="Helvetica Neue"/>
                <a:sym typeface="Helvetica Neue"/>
              </a:rPr>
              <a:t>balanced data, more accurate results</a:t>
            </a:r>
            <a:endParaRPr sz="1400" b="0" i="0" u="none" strike="noStrike" cap="none">
              <a:solidFill>
                <a:srgbClr val="000000"/>
              </a:solidFill>
              <a:latin typeface="Arial"/>
              <a:ea typeface="Arial"/>
              <a:cs typeface="Arial"/>
              <a:sym typeface="Arial"/>
            </a:endParaRPr>
          </a:p>
        </p:txBody>
      </p:sp>
      <p:sp>
        <p:nvSpPr>
          <p:cNvPr id="1364" name="Google Shape;1364;p73"/>
          <p:cNvSpPr/>
          <p:nvPr/>
        </p:nvSpPr>
        <p:spPr>
          <a:xfrm>
            <a:off x="7922137" y="1018799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65" name="Google Shape;1365;p73"/>
          <p:cNvSpPr/>
          <p:nvPr/>
        </p:nvSpPr>
        <p:spPr>
          <a:xfrm>
            <a:off x="8268955" y="9855072"/>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66" name="Google Shape;1366;p73"/>
          <p:cNvSpPr/>
          <p:nvPr/>
        </p:nvSpPr>
        <p:spPr>
          <a:xfrm>
            <a:off x="8775844" y="993399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67" name="Google Shape;1367;p73"/>
          <p:cNvSpPr/>
          <p:nvPr/>
        </p:nvSpPr>
        <p:spPr>
          <a:xfrm>
            <a:off x="9075690" y="9855072"/>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68" name="Google Shape;1368;p73"/>
          <p:cNvSpPr/>
          <p:nvPr/>
        </p:nvSpPr>
        <p:spPr>
          <a:xfrm>
            <a:off x="9882424" y="9677272"/>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69" name="Google Shape;1369;p73"/>
          <p:cNvSpPr/>
          <p:nvPr/>
        </p:nvSpPr>
        <p:spPr>
          <a:xfrm>
            <a:off x="9329134" y="993399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70" name="Google Shape;1370;p73"/>
          <p:cNvSpPr/>
          <p:nvPr/>
        </p:nvSpPr>
        <p:spPr>
          <a:xfrm>
            <a:off x="9882424" y="9933995"/>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71" name="Google Shape;1371;p73"/>
          <p:cNvSpPr/>
          <p:nvPr/>
        </p:nvSpPr>
        <p:spPr>
          <a:xfrm>
            <a:off x="7693114" y="9855072"/>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72" name="Google Shape;1372;p73"/>
          <p:cNvSpPr/>
          <p:nvPr/>
        </p:nvSpPr>
        <p:spPr>
          <a:xfrm>
            <a:off x="17667079" y="3369000"/>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73" name="Google Shape;1373;p73"/>
          <p:cNvSpPr/>
          <p:nvPr/>
        </p:nvSpPr>
        <p:spPr>
          <a:xfrm>
            <a:off x="7177027" y="9132134"/>
            <a:ext cx="3529760" cy="1705889"/>
          </a:xfrm>
          <a:prstGeom prst="roundRect">
            <a:avLst>
              <a:gd name="adj" fmla="val 15000"/>
            </a:avLst>
          </a:prstGeom>
          <a:noFill/>
          <a:ln w="50800" cap="flat" cmpd="sng">
            <a:solidFill>
              <a:srgbClr val="EF7001"/>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pic>
        <p:nvPicPr>
          <p:cNvPr id="1374" name="Google Shape;1374;p73" descr="Line Line"/>
          <p:cNvPicPr preferRelativeResize="0"/>
          <p:nvPr/>
        </p:nvPicPr>
        <p:blipFill rotWithShape="1">
          <a:blip r:embed="rId4">
            <a:alphaModFix/>
          </a:blip>
          <a:srcRect/>
          <a:stretch/>
        </p:blipFill>
        <p:spPr>
          <a:xfrm rot="10800000">
            <a:off x="11115714" y="10151262"/>
            <a:ext cx="1134815" cy="405591"/>
          </a:xfrm>
          <a:prstGeom prst="rect">
            <a:avLst/>
          </a:prstGeom>
          <a:noFill/>
          <a:ln>
            <a:noFill/>
          </a:ln>
        </p:spPr>
      </p:pic>
      <p:sp>
        <p:nvSpPr>
          <p:cNvPr id="1375" name="Google Shape;1375;p73"/>
          <p:cNvSpPr txBox="1"/>
          <p:nvPr/>
        </p:nvSpPr>
        <p:spPr>
          <a:xfrm>
            <a:off x="12481294" y="10092515"/>
            <a:ext cx="3347061" cy="523086"/>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800"/>
              <a:buFont typeface="Helvetica Neue"/>
              <a:buNone/>
            </a:pPr>
            <a:r>
              <a:rPr lang="en-US" sz="2800" b="1" i="0" u="none" strike="noStrike" cap="none">
                <a:solidFill>
                  <a:srgbClr val="EF7001"/>
                </a:solidFill>
                <a:latin typeface="Helvetica Neue"/>
                <a:ea typeface="Helvetica Neue"/>
                <a:cs typeface="Helvetica Neue"/>
                <a:sym typeface="Helvetica Neue"/>
              </a:rPr>
              <a:t>pretty well defined!</a:t>
            </a:r>
            <a:endParaRPr sz="1400" b="0" i="0" u="none" strike="noStrike" cap="none">
              <a:solidFill>
                <a:srgbClr val="000000"/>
              </a:solidFill>
              <a:latin typeface="Arial"/>
              <a:ea typeface="Arial"/>
              <a:cs typeface="Arial"/>
              <a:sym typeface="Arial"/>
            </a:endParaRPr>
          </a:p>
        </p:txBody>
      </p:sp>
      <p:sp>
        <p:nvSpPr>
          <p:cNvPr id="1376" name="Google Shape;1376;p73"/>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50</a:t>
            </a:fld>
            <a:endParaRPr/>
          </a:p>
        </p:txBody>
      </p:sp>
      <p:sp>
        <p:nvSpPr>
          <p:cNvPr id="1377" name="Google Shape;1377;p73"/>
          <p:cNvSpPr txBox="1"/>
          <p:nvPr/>
        </p:nvSpPr>
        <p:spPr>
          <a:xfrm>
            <a:off x="433525" y="420075"/>
            <a:ext cx="57057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balanced</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6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6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381"/>
        <p:cNvGrpSpPr/>
        <p:nvPr/>
      </p:nvGrpSpPr>
      <p:grpSpPr>
        <a:xfrm>
          <a:off x="0" y="0"/>
          <a:ext cx="0" cy="0"/>
          <a:chOff x="0" y="0"/>
          <a:chExt cx="0" cy="0"/>
        </a:xfrm>
      </p:grpSpPr>
      <p:sp>
        <p:nvSpPr>
          <p:cNvPr id="1382" name="Google Shape;1382;p111"/>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51</a:t>
            </a:fld>
            <a:endParaRPr/>
          </a:p>
        </p:txBody>
      </p:sp>
      <p:sp>
        <p:nvSpPr>
          <p:cNvPr id="1383" name="Google Shape;1383;p111"/>
          <p:cNvSpPr txBox="1"/>
          <p:nvPr/>
        </p:nvSpPr>
        <p:spPr>
          <a:xfrm>
            <a:off x="13205171" y="6516291"/>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chemeClr val="lt2"/>
                </a:solidFill>
                <a:latin typeface="Helvetica Neue"/>
                <a:ea typeface="Helvetica Neue"/>
                <a:cs typeface="Helvetica Neue"/>
                <a:sym typeface="Helvetica Neue"/>
              </a:rPr>
              <a:t>normalized</a:t>
            </a:r>
            <a:r>
              <a:rPr lang="en-US" sz="4268"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384" name="Google Shape;1384;p111"/>
          <p:cNvSpPr txBox="1"/>
          <p:nvPr/>
        </p:nvSpPr>
        <p:spPr>
          <a:xfrm>
            <a:off x="4101975" y="6404839"/>
            <a:ext cx="28176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more</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385" name="Google Shape;1385;p111"/>
          <p:cNvSpPr txBox="1"/>
          <p:nvPr/>
        </p:nvSpPr>
        <p:spPr>
          <a:xfrm>
            <a:off x="8010373" y="6396139"/>
            <a:ext cx="41040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rgbClr val="484644"/>
                </a:solidFill>
                <a:latin typeface="Helvetica Neue"/>
                <a:ea typeface="Helvetica Neue"/>
                <a:cs typeface="Helvetica Neue"/>
                <a:sym typeface="Helvetica Neue"/>
              </a:rPr>
              <a:t>balanced</a:t>
            </a:r>
            <a:r>
              <a:rPr lang="en-US" sz="4400" b="0" i="0" u="none" strike="noStrike" cap="none">
                <a:solidFill>
                  <a:srgbClr val="484644"/>
                </a:solidFill>
                <a:latin typeface="Helvetica Neue"/>
                <a:ea typeface="Helvetica Neue"/>
                <a:cs typeface="Helvetica Neue"/>
                <a:sym typeface="Helvetica Neue"/>
              </a:rPr>
              <a:t> data</a:t>
            </a:r>
            <a:endParaRPr sz="1400" b="0" i="0" u="none" strike="noStrike" cap="none">
              <a:solidFill>
                <a:srgbClr val="484644"/>
              </a:solidFill>
              <a:latin typeface="Arial"/>
              <a:ea typeface="Arial"/>
              <a:cs typeface="Arial"/>
              <a:sym typeface="Arial"/>
            </a:endParaRPr>
          </a:p>
        </p:txBody>
      </p:sp>
      <p:sp>
        <p:nvSpPr>
          <p:cNvPr id="1386" name="Google Shape;1386;p111"/>
          <p:cNvSpPr txBox="1"/>
          <p:nvPr/>
        </p:nvSpPr>
        <p:spPr>
          <a:xfrm>
            <a:off x="18687070" y="6356868"/>
            <a:ext cx="3480204"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chemeClr val="lt2"/>
                </a:solidFill>
                <a:latin typeface="Helvetica Neue"/>
                <a:ea typeface="Helvetica Neue"/>
                <a:cs typeface="Helvetica Neue"/>
                <a:sym typeface="Helvetica Neue"/>
              </a:rPr>
              <a:t>quality</a:t>
            </a:r>
            <a:r>
              <a:rPr lang="en-US" sz="4400" b="0" i="0" u="none" strike="noStrike" cap="none">
                <a:solidFill>
                  <a:schemeClr val="lt2"/>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390"/>
        <p:cNvGrpSpPr/>
        <p:nvPr/>
      </p:nvGrpSpPr>
      <p:grpSpPr>
        <a:xfrm>
          <a:off x="0" y="0"/>
          <a:ext cx="0" cy="0"/>
          <a:chOff x="0" y="0"/>
          <a:chExt cx="0" cy="0"/>
        </a:xfrm>
      </p:grpSpPr>
      <p:sp>
        <p:nvSpPr>
          <p:cNvPr id="1391" name="Google Shape;1391;p112"/>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52</a:t>
            </a:fld>
            <a:endParaRPr/>
          </a:p>
        </p:txBody>
      </p:sp>
      <p:sp>
        <p:nvSpPr>
          <p:cNvPr id="1392" name="Google Shape;1392;p112"/>
          <p:cNvSpPr txBox="1"/>
          <p:nvPr/>
        </p:nvSpPr>
        <p:spPr>
          <a:xfrm>
            <a:off x="13205171" y="6516291"/>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rgbClr val="484644"/>
                </a:solidFill>
                <a:latin typeface="Helvetica Neue"/>
                <a:ea typeface="Helvetica Neue"/>
                <a:cs typeface="Helvetica Neue"/>
                <a:sym typeface="Helvetica Neue"/>
              </a:rPr>
              <a:t>normalized</a:t>
            </a:r>
            <a:r>
              <a:rPr lang="en-US" sz="4268" b="0" i="0" u="none" strike="noStrike" cap="none">
                <a:solidFill>
                  <a:srgbClr val="484644"/>
                </a:solidFill>
                <a:latin typeface="Helvetica Neue"/>
                <a:ea typeface="Helvetica Neue"/>
                <a:cs typeface="Helvetica Neue"/>
                <a:sym typeface="Helvetica Neue"/>
              </a:rPr>
              <a:t> data</a:t>
            </a:r>
            <a:endParaRPr sz="1400" b="0" i="0" u="none" strike="noStrike" cap="none">
              <a:solidFill>
                <a:srgbClr val="484644"/>
              </a:solidFill>
              <a:latin typeface="Arial"/>
              <a:ea typeface="Arial"/>
              <a:cs typeface="Arial"/>
              <a:sym typeface="Arial"/>
            </a:endParaRPr>
          </a:p>
        </p:txBody>
      </p:sp>
      <p:sp>
        <p:nvSpPr>
          <p:cNvPr id="1393" name="Google Shape;1393;p112"/>
          <p:cNvSpPr txBox="1"/>
          <p:nvPr/>
        </p:nvSpPr>
        <p:spPr>
          <a:xfrm>
            <a:off x="4101975" y="6404839"/>
            <a:ext cx="28176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more</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394" name="Google Shape;1394;p112"/>
          <p:cNvSpPr txBox="1"/>
          <p:nvPr/>
        </p:nvSpPr>
        <p:spPr>
          <a:xfrm>
            <a:off x="8010373" y="6396139"/>
            <a:ext cx="41040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balanced</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395" name="Google Shape;1395;p112"/>
          <p:cNvSpPr txBox="1"/>
          <p:nvPr/>
        </p:nvSpPr>
        <p:spPr>
          <a:xfrm>
            <a:off x="18687070" y="6356868"/>
            <a:ext cx="3480204"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chemeClr val="lt2"/>
                </a:solidFill>
                <a:latin typeface="Helvetica Neue"/>
                <a:ea typeface="Helvetica Neue"/>
                <a:cs typeface="Helvetica Neue"/>
                <a:sym typeface="Helvetica Neue"/>
              </a:rPr>
              <a:t>quality</a:t>
            </a:r>
            <a:r>
              <a:rPr lang="en-US" sz="4400" b="0" i="0" u="none" strike="noStrike" cap="none">
                <a:solidFill>
                  <a:schemeClr val="lt2"/>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99"/>
        <p:cNvGrpSpPr/>
        <p:nvPr/>
      </p:nvGrpSpPr>
      <p:grpSpPr>
        <a:xfrm>
          <a:off x="0" y="0"/>
          <a:ext cx="0" cy="0"/>
          <a:chOff x="0" y="0"/>
          <a:chExt cx="0" cy="0"/>
        </a:xfrm>
      </p:grpSpPr>
      <p:cxnSp>
        <p:nvCxnSpPr>
          <p:cNvPr id="1400" name="Google Shape;1400;p76"/>
          <p:cNvCxnSpPr/>
          <p:nvPr/>
        </p:nvCxnSpPr>
        <p:spPr>
          <a:xfrm rot="10800000" flipH="1">
            <a:off x="7182396" y="1949242"/>
            <a:ext cx="1" cy="9817516"/>
          </a:xfrm>
          <a:prstGeom prst="straightConnector1">
            <a:avLst/>
          </a:prstGeom>
          <a:noFill/>
          <a:ln w="38100" cap="flat" cmpd="sng">
            <a:solidFill>
              <a:srgbClr val="D5D5D5"/>
            </a:solidFill>
            <a:prstDash val="solid"/>
            <a:miter lim="400000"/>
            <a:headEnd type="none" w="sm" len="sm"/>
            <a:tailEnd type="none" w="sm" len="sm"/>
          </a:ln>
        </p:spPr>
      </p:cxnSp>
      <p:cxnSp>
        <p:nvCxnSpPr>
          <p:cNvPr id="1401" name="Google Shape;1401;p76"/>
          <p:cNvCxnSpPr/>
          <p:nvPr/>
        </p:nvCxnSpPr>
        <p:spPr>
          <a:xfrm rot="10800000">
            <a:off x="6301944" y="11061250"/>
            <a:ext cx="12541047" cy="1"/>
          </a:xfrm>
          <a:prstGeom prst="straightConnector1">
            <a:avLst/>
          </a:prstGeom>
          <a:noFill/>
          <a:ln w="38100" cap="flat" cmpd="sng">
            <a:solidFill>
              <a:srgbClr val="D5D5D5"/>
            </a:solidFill>
            <a:prstDash val="solid"/>
            <a:miter lim="400000"/>
            <a:headEnd type="none" w="sm" len="sm"/>
            <a:tailEnd type="none" w="sm" len="sm"/>
          </a:ln>
        </p:spPr>
      </p:cxnSp>
      <p:sp>
        <p:nvSpPr>
          <p:cNvPr id="1402" name="Google Shape;1402;p76"/>
          <p:cNvSpPr/>
          <p:nvPr/>
        </p:nvSpPr>
        <p:spPr>
          <a:xfrm>
            <a:off x="8104222" y="10320186"/>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03" name="Google Shape;1403;p76"/>
          <p:cNvSpPr/>
          <p:nvPr/>
        </p:nvSpPr>
        <p:spPr>
          <a:xfrm>
            <a:off x="8451040" y="9913567"/>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04" name="Google Shape;1404;p76"/>
          <p:cNvSpPr/>
          <p:nvPr/>
        </p:nvSpPr>
        <p:spPr>
          <a:xfrm>
            <a:off x="8957929" y="10191396"/>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05" name="Google Shape;1405;p76"/>
          <p:cNvSpPr/>
          <p:nvPr/>
        </p:nvSpPr>
        <p:spPr>
          <a:xfrm>
            <a:off x="10903240" y="10455586"/>
            <a:ext cx="332126"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06" name="Google Shape;1406;p76"/>
          <p:cNvSpPr/>
          <p:nvPr/>
        </p:nvSpPr>
        <p:spPr>
          <a:xfrm>
            <a:off x="10064509" y="10080994"/>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07" name="Google Shape;1407;p76"/>
          <p:cNvSpPr/>
          <p:nvPr/>
        </p:nvSpPr>
        <p:spPr>
          <a:xfrm>
            <a:off x="8625720" y="10621422"/>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08" name="Google Shape;1408;p76"/>
          <p:cNvSpPr/>
          <p:nvPr/>
        </p:nvSpPr>
        <p:spPr>
          <a:xfrm>
            <a:off x="10064509" y="10500197"/>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09" name="Google Shape;1409;p76"/>
          <p:cNvSpPr/>
          <p:nvPr/>
        </p:nvSpPr>
        <p:spPr>
          <a:xfrm>
            <a:off x="9432455" y="10365170"/>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10" name="Google Shape;1410;p76"/>
          <p:cNvSpPr/>
          <p:nvPr/>
        </p:nvSpPr>
        <p:spPr>
          <a:xfrm>
            <a:off x="15694779" y="10562299"/>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11" name="Google Shape;1411;p76"/>
          <p:cNvSpPr/>
          <p:nvPr/>
        </p:nvSpPr>
        <p:spPr>
          <a:xfrm>
            <a:off x="16761913" y="10562299"/>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12" name="Google Shape;1412;p76"/>
          <p:cNvSpPr/>
          <p:nvPr/>
        </p:nvSpPr>
        <p:spPr>
          <a:xfrm>
            <a:off x="14112662" y="10627149"/>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13" name="Google Shape;1413;p76"/>
          <p:cNvSpPr/>
          <p:nvPr/>
        </p:nvSpPr>
        <p:spPr>
          <a:xfrm>
            <a:off x="16228347" y="10348872"/>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14" name="Google Shape;1414;p76"/>
          <p:cNvSpPr/>
          <p:nvPr/>
        </p:nvSpPr>
        <p:spPr>
          <a:xfrm>
            <a:off x="14646230" y="10652906"/>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15" name="Google Shape;1415;p76"/>
          <p:cNvSpPr/>
          <p:nvPr/>
        </p:nvSpPr>
        <p:spPr>
          <a:xfrm>
            <a:off x="15179795" y="10052179"/>
            <a:ext cx="332126"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16" name="Google Shape;1416;p76"/>
          <p:cNvSpPr/>
          <p:nvPr/>
        </p:nvSpPr>
        <p:spPr>
          <a:xfrm>
            <a:off x="15200958" y="10422465"/>
            <a:ext cx="332126"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17" name="Google Shape;1417;p76"/>
          <p:cNvSpPr txBox="1"/>
          <p:nvPr/>
        </p:nvSpPr>
        <p:spPr>
          <a:xfrm>
            <a:off x="19359775" y="10825289"/>
            <a:ext cx="2248815"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Sulfur Dioxide</a:t>
            </a:r>
            <a:endParaRPr sz="1400" b="0" i="0" u="none" strike="noStrike" cap="none">
              <a:solidFill>
                <a:srgbClr val="000000"/>
              </a:solidFill>
              <a:latin typeface="Arial"/>
              <a:ea typeface="Arial"/>
              <a:cs typeface="Arial"/>
              <a:sym typeface="Arial"/>
            </a:endParaRPr>
          </a:p>
        </p:txBody>
      </p:sp>
      <p:sp>
        <p:nvSpPr>
          <p:cNvPr id="1418" name="Google Shape;1418;p76"/>
          <p:cNvSpPr txBox="1"/>
          <p:nvPr/>
        </p:nvSpPr>
        <p:spPr>
          <a:xfrm>
            <a:off x="6642442" y="1098121"/>
            <a:ext cx="1079907"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Acidity</a:t>
            </a:r>
            <a:endParaRPr sz="1400" b="0" i="0" u="none" strike="noStrike" cap="none">
              <a:solidFill>
                <a:srgbClr val="000000"/>
              </a:solidFill>
              <a:latin typeface="Arial"/>
              <a:ea typeface="Arial"/>
              <a:cs typeface="Arial"/>
              <a:sym typeface="Arial"/>
            </a:endParaRPr>
          </a:p>
        </p:txBody>
      </p:sp>
      <p:sp>
        <p:nvSpPr>
          <p:cNvPr id="1419" name="Google Shape;1419;p76"/>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53</a:t>
            </a:fld>
            <a:endParaRPr/>
          </a:p>
        </p:txBody>
      </p:sp>
      <p:sp>
        <p:nvSpPr>
          <p:cNvPr id="1420" name="Google Shape;1420;p76"/>
          <p:cNvSpPr/>
          <p:nvPr/>
        </p:nvSpPr>
        <p:spPr>
          <a:xfrm>
            <a:off x="11045793" y="9962683"/>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21" name="Google Shape;1421;p76"/>
          <p:cNvSpPr/>
          <p:nvPr/>
        </p:nvSpPr>
        <p:spPr>
          <a:xfrm>
            <a:off x="11392613" y="9911239"/>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22" name="Google Shape;1422;p76"/>
          <p:cNvSpPr/>
          <p:nvPr/>
        </p:nvSpPr>
        <p:spPr>
          <a:xfrm>
            <a:off x="11899500" y="10181626"/>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23" name="Google Shape;1423;p76"/>
          <p:cNvSpPr/>
          <p:nvPr/>
        </p:nvSpPr>
        <p:spPr>
          <a:xfrm>
            <a:off x="10728561" y="9887802"/>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24" name="Google Shape;1424;p76"/>
          <p:cNvSpPr/>
          <p:nvPr/>
        </p:nvSpPr>
        <p:spPr>
          <a:xfrm>
            <a:off x="13006082" y="9839403"/>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25" name="Google Shape;1425;p76"/>
          <p:cNvSpPr/>
          <p:nvPr/>
        </p:nvSpPr>
        <p:spPr>
          <a:xfrm>
            <a:off x="13818392" y="1001037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26" name="Google Shape;1426;p76"/>
          <p:cNvSpPr/>
          <p:nvPr/>
        </p:nvSpPr>
        <p:spPr>
          <a:xfrm>
            <a:off x="13006082" y="10554823"/>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27" name="Google Shape;1427;p76"/>
          <p:cNvSpPr/>
          <p:nvPr/>
        </p:nvSpPr>
        <p:spPr>
          <a:xfrm>
            <a:off x="12374026" y="10239489"/>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28" name="Google Shape;1428;p76"/>
          <p:cNvSpPr/>
          <p:nvPr/>
        </p:nvSpPr>
        <p:spPr>
          <a:xfrm>
            <a:off x="10475600" y="10339868"/>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29" name="Google Shape;1429;p76"/>
          <p:cNvSpPr/>
          <p:nvPr/>
        </p:nvSpPr>
        <p:spPr>
          <a:xfrm>
            <a:off x="13463455" y="10044139"/>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0" name="Google Shape;1430;p76"/>
          <p:cNvSpPr/>
          <p:nvPr/>
        </p:nvSpPr>
        <p:spPr>
          <a:xfrm>
            <a:off x="12831402" y="10128054"/>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1" name="Google Shape;1431;p76"/>
          <p:cNvSpPr/>
          <p:nvPr/>
        </p:nvSpPr>
        <p:spPr>
          <a:xfrm>
            <a:off x="14444740" y="10137695"/>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2" name="Google Shape;1432;p76"/>
          <p:cNvSpPr/>
          <p:nvPr/>
        </p:nvSpPr>
        <p:spPr>
          <a:xfrm>
            <a:off x="11815418" y="9865161"/>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3" name="Google Shape;1433;p76"/>
          <p:cNvSpPr/>
          <p:nvPr/>
        </p:nvSpPr>
        <p:spPr>
          <a:xfrm>
            <a:off x="12317552" y="9896977"/>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4" name="Google Shape;1434;p76"/>
          <p:cNvSpPr/>
          <p:nvPr/>
        </p:nvSpPr>
        <p:spPr>
          <a:xfrm>
            <a:off x="16228345" y="9887035"/>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5" name="Google Shape;1435;p76"/>
          <p:cNvSpPr/>
          <p:nvPr/>
        </p:nvSpPr>
        <p:spPr>
          <a:xfrm>
            <a:off x="17295479" y="9887035"/>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6" name="Google Shape;1436;p76"/>
          <p:cNvSpPr/>
          <p:nvPr/>
        </p:nvSpPr>
        <p:spPr>
          <a:xfrm>
            <a:off x="16761913" y="9776640"/>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7" name="Google Shape;1437;p76"/>
          <p:cNvSpPr/>
          <p:nvPr/>
        </p:nvSpPr>
        <p:spPr>
          <a:xfrm>
            <a:off x="18400110" y="10229323"/>
            <a:ext cx="332126"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8" name="Google Shape;1438;p76"/>
          <p:cNvSpPr/>
          <p:nvPr/>
        </p:nvSpPr>
        <p:spPr>
          <a:xfrm>
            <a:off x="11611502" y="10627699"/>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39" name="Google Shape;1439;p76"/>
          <p:cNvSpPr/>
          <p:nvPr/>
        </p:nvSpPr>
        <p:spPr>
          <a:xfrm>
            <a:off x="12584536" y="10683618"/>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40" name="Google Shape;1440;p76"/>
          <p:cNvSpPr/>
          <p:nvPr/>
        </p:nvSpPr>
        <p:spPr>
          <a:xfrm>
            <a:off x="13611479" y="10665301"/>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41" name="Google Shape;1441;p76"/>
          <p:cNvSpPr/>
          <p:nvPr/>
        </p:nvSpPr>
        <p:spPr>
          <a:xfrm>
            <a:off x="14890204" y="9751888"/>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42" name="Google Shape;1442;p76"/>
          <p:cNvSpPr/>
          <p:nvPr/>
        </p:nvSpPr>
        <p:spPr>
          <a:xfrm>
            <a:off x="13967964" y="9789353"/>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43" name="Google Shape;1443;p76"/>
          <p:cNvSpPr/>
          <p:nvPr/>
        </p:nvSpPr>
        <p:spPr>
          <a:xfrm>
            <a:off x="15765408" y="10086569"/>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44" name="Google Shape;1444;p76"/>
          <p:cNvSpPr txBox="1"/>
          <p:nvPr/>
        </p:nvSpPr>
        <p:spPr>
          <a:xfrm>
            <a:off x="17966034" y="11405038"/>
            <a:ext cx="826759"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120</a:t>
            </a:r>
            <a:endParaRPr sz="1400" b="0" i="0" u="none" strike="noStrike" cap="none">
              <a:solidFill>
                <a:srgbClr val="000000"/>
              </a:solidFill>
              <a:latin typeface="Arial"/>
              <a:ea typeface="Arial"/>
              <a:cs typeface="Arial"/>
              <a:sym typeface="Arial"/>
            </a:endParaRPr>
          </a:p>
        </p:txBody>
      </p:sp>
      <p:sp>
        <p:nvSpPr>
          <p:cNvPr id="1445" name="Google Shape;1445;p76"/>
          <p:cNvSpPr txBox="1"/>
          <p:nvPr/>
        </p:nvSpPr>
        <p:spPr>
          <a:xfrm>
            <a:off x="12601260" y="11405038"/>
            <a:ext cx="453239"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60</a:t>
            </a:r>
            <a:endParaRPr sz="1400" b="0" i="0" u="none" strike="noStrike" cap="none">
              <a:solidFill>
                <a:srgbClr val="000000"/>
              </a:solidFill>
              <a:latin typeface="Arial"/>
              <a:ea typeface="Arial"/>
              <a:cs typeface="Arial"/>
              <a:sym typeface="Arial"/>
            </a:endParaRPr>
          </a:p>
        </p:txBody>
      </p:sp>
      <p:sp>
        <p:nvSpPr>
          <p:cNvPr id="1446" name="Google Shape;1446;p76"/>
          <p:cNvSpPr txBox="1"/>
          <p:nvPr/>
        </p:nvSpPr>
        <p:spPr>
          <a:xfrm>
            <a:off x="15470407" y="11405038"/>
            <a:ext cx="453239"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90</a:t>
            </a:r>
            <a:endParaRPr sz="1400" b="0" i="0" u="none" strike="noStrike" cap="none">
              <a:solidFill>
                <a:srgbClr val="000000"/>
              </a:solidFill>
              <a:latin typeface="Arial"/>
              <a:ea typeface="Arial"/>
              <a:cs typeface="Arial"/>
              <a:sym typeface="Arial"/>
            </a:endParaRPr>
          </a:p>
        </p:txBody>
      </p:sp>
      <p:sp>
        <p:nvSpPr>
          <p:cNvPr id="1447" name="Google Shape;1447;p76"/>
          <p:cNvSpPr txBox="1"/>
          <p:nvPr/>
        </p:nvSpPr>
        <p:spPr>
          <a:xfrm>
            <a:off x="9674734" y="11405038"/>
            <a:ext cx="453239"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30</a:t>
            </a:r>
            <a:endParaRPr sz="1400" b="0" i="0" u="none" strike="noStrike" cap="none">
              <a:solidFill>
                <a:srgbClr val="000000"/>
              </a:solidFill>
              <a:latin typeface="Arial"/>
              <a:ea typeface="Arial"/>
              <a:cs typeface="Arial"/>
              <a:sym typeface="Arial"/>
            </a:endParaRPr>
          </a:p>
        </p:txBody>
      </p:sp>
      <p:sp>
        <p:nvSpPr>
          <p:cNvPr id="1448" name="Google Shape;1448;p76"/>
          <p:cNvSpPr txBox="1"/>
          <p:nvPr/>
        </p:nvSpPr>
        <p:spPr>
          <a:xfrm>
            <a:off x="433525" y="420075"/>
            <a:ext cx="62088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normalized</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
        <p:nvSpPr>
          <p:cNvPr id="1449" name="Google Shape;1449;p76"/>
          <p:cNvSpPr txBox="1"/>
          <p:nvPr/>
        </p:nvSpPr>
        <p:spPr>
          <a:xfrm>
            <a:off x="6162263" y="2004129"/>
            <a:ext cx="770761"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120</a:t>
            </a:r>
            <a:endParaRPr sz="1400" b="0" i="0" u="none" strike="noStrike" cap="none">
              <a:solidFill>
                <a:srgbClr val="000000"/>
              </a:solidFill>
              <a:latin typeface="Arial"/>
              <a:ea typeface="Arial"/>
              <a:cs typeface="Arial"/>
              <a:sym typeface="Arial"/>
            </a:endParaRPr>
          </a:p>
        </p:txBody>
      </p:sp>
      <p:sp>
        <p:nvSpPr>
          <p:cNvPr id="1450" name="Google Shape;1450;p76"/>
          <p:cNvSpPr txBox="1"/>
          <p:nvPr/>
        </p:nvSpPr>
        <p:spPr>
          <a:xfrm>
            <a:off x="6347265" y="6414709"/>
            <a:ext cx="453238"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60</a:t>
            </a:r>
            <a:endParaRPr sz="1400" b="0" i="0" u="none" strike="noStrike" cap="none">
              <a:solidFill>
                <a:srgbClr val="000000"/>
              </a:solidFill>
              <a:latin typeface="Arial"/>
              <a:ea typeface="Arial"/>
              <a:cs typeface="Arial"/>
              <a:sym typeface="Arial"/>
            </a:endParaRPr>
          </a:p>
        </p:txBody>
      </p:sp>
      <p:sp>
        <p:nvSpPr>
          <p:cNvPr id="1451" name="Google Shape;1451;p76"/>
          <p:cNvSpPr txBox="1"/>
          <p:nvPr/>
        </p:nvSpPr>
        <p:spPr>
          <a:xfrm>
            <a:off x="6343208" y="4209419"/>
            <a:ext cx="453238"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90</a:t>
            </a:r>
            <a:endParaRPr sz="1400" b="0" i="0" u="none" strike="noStrike" cap="none">
              <a:solidFill>
                <a:srgbClr val="000000"/>
              </a:solidFill>
              <a:latin typeface="Arial"/>
              <a:ea typeface="Arial"/>
              <a:cs typeface="Arial"/>
              <a:sym typeface="Arial"/>
            </a:endParaRPr>
          </a:p>
        </p:txBody>
      </p:sp>
      <p:sp>
        <p:nvSpPr>
          <p:cNvPr id="1452" name="Google Shape;1452;p76"/>
          <p:cNvSpPr txBox="1"/>
          <p:nvPr/>
        </p:nvSpPr>
        <p:spPr>
          <a:xfrm>
            <a:off x="6347265" y="8725815"/>
            <a:ext cx="453238"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30</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456"/>
        <p:cNvGrpSpPr/>
        <p:nvPr/>
      </p:nvGrpSpPr>
      <p:grpSpPr>
        <a:xfrm>
          <a:off x="0" y="0"/>
          <a:ext cx="0" cy="0"/>
          <a:chOff x="0" y="0"/>
          <a:chExt cx="0" cy="0"/>
        </a:xfrm>
      </p:grpSpPr>
      <p:sp>
        <p:nvSpPr>
          <p:cNvPr id="1457" name="Google Shape;1457;p77"/>
          <p:cNvSpPr/>
          <p:nvPr/>
        </p:nvSpPr>
        <p:spPr>
          <a:xfrm rot="4419754">
            <a:off x="8973335" y="4740497"/>
            <a:ext cx="13932477" cy="24928351"/>
          </a:xfrm>
          <a:prstGeom prst="rect">
            <a:avLst/>
          </a:prstGeom>
          <a:solidFill>
            <a:srgbClr val="ED220D">
              <a:alpha val="15686"/>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cxnSp>
        <p:nvCxnSpPr>
          <p:cNvPr id="1458" name="Google Shape;1458;p77"/>
          <p:cNvCxnSpPr/>
          <p:nvPr/>
        </p:nvCxnSpPr>
        <p:spPr>
          <a:xfrm rot="10800000" flipH="1">
            <a:off x="7182396" y="1949242"/>
            <a:ext cx="1" cy="9817516"/>
          </a:xfrm>
          <a:prstGeom prst="straightConnector1">
            <a:avLst/>
          </a:prstGeom>
          <a:noFill/>
          <a:ln w="38100" cap="flat" cmpd="sng">
            <a:solidFill>
              <a:srgbClr val="D5D5D5"/>
            </a:solidFill>
            <a:prstDash val="solid"/>
            <a:miter lim="400000"/>
            <a:headEnd type="none" w="sm" len="sm"/>
            <a:tailEnd type="none" w="sm" len="sm"/>
          </a:ln>
        </p:spPr>
      </p:cxnSp>
      <p:cxnSp>
        <p:nvCxnSpPr>
          <p:cNvPr id="1459" name="Google Shape;1459;p77"/>
          <p:cNvCxnSpPr/>
          <p:nvPr/>
        </p:nvCxnSpPr>
        <p:spPr>
          <a:xfrm rot="10800000">
            <a:off x="6301944" y="11061250"/>
            <a:ext cx="12541047" cy="1"/>
          </a:xfrm>
          <a:prstGeom prst="straightConnector1">
            <a:avLst/>
          </a:prstGeom>
          <a:noFill/>
          <a:ln w="38100" cap="flat" cmpd="sng">
            <a:solidFill>
              <a:srgbClr val="D5D5D5"/>
            </a:solidFill>
            <a:prstDash val="solid"/>
            <a:miter lim="400000"/>
            <a:headEnd type="none" w="sm" len="sm"/>
            <a:tailEnd type="none" w="sm" len="sm"/>
          </a:ln>
        </p:spPr>
      </p:cxnSp>
      <p:sp>
        <p:nvSpPr>
          <p:cNvPr id="1460" name="Google Shape;1460;p77"/>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54</a:t>
            </a:fld>
            <a:endParaRPr/>
          </a:p>
        </p:txBody>
      </p:sp>
      <p:cxnSp>
        <p:nvCxnSpPr>
          <p:cNvPr id="1461" name="Google Shape;1461;p77"/>
          <p:cNvCxnSpPr/>
          <p:nvPr/>
        </p:nvCxnSpPr>
        <p:spPr>
          <a:xfrm rot="10800000" flipH="1">
            <a:off x="1885071" y="7083581"/>
            <a:ext cx="23844738" cy="7015458"/>
          </a:xfrm>
          <a:prstGeom prst="straightConnector1">
            <a:avLst/>
          </a:prstGeom>
          <a:noFill/>
          <a:ln w="38100" cap="flat" cmpd="sng">
            <a:solidFill>
              <a:srgbClr val="EB220C"/>
            </a:solidFill>
            <a:prstDash val="dashDot"/>
            <a:miter lim="400000"/>
            <a:headEnd type="none" w="sm" len="sm"/>
            <a:tailEnd type="none" w="sm" len="sm"/>
          </a:ln>
        </p:spPr>
      </p:cxnSp>
      <p:sp>
        <p:nvSpPr>
          <p:cNvPr id="1462" name="Google Shape;1462;p77"/>
          <p:cNvSpPr txBox="1"/>
          <p:nvPr/>
        </p:nvSpPr>
        <p:spPr>
          <a:xfrm>
            <a:off x="13357373" y="8114340"/>
            <a:ext cx="5090335" cy="65659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3600"/>
              <a:buFont typeface="Helvetica Neue"/>
              <a:buNone/>
            </a:pPr>
            <a:r>
              <a:rPr lang="en-US" sz="3600" b="1" i="0" u="none" strike="noStrike" cap="none" dirty="0">
                <a:solidFill>
                  <a:srgbClr val="EF7001"/>
                </a:solidFill>
                <a:latin typeface="Helvetica Neue"/>
                <a:ea typeface="Helvetica Neue"/>
                <a:cs typeface="Helvetica Neue"/>
                <a:sym typeface="Helvetica Neue"/>
              </a:rPr>
              <a:t>???</a:t>
            </a:r>
            <a:endParaRPr sz="1400" b="0" i="0" u="none" strike="noStrike" cap="none" dirty="0">
              <a:solidFill>
                <a:srgbClr val="000000"/>
              </a:solidFill>
              <a:latin typeface="Arial"/>
              <a:ea typeface="Arial"/>
              <a:cs typeface="Arial"/>
              <a:sym typeface="Arial"/>
            </a:endParaRPr>
          </a:p>
        </p:txBody>
      </p:sp>
      <p:sp>
        <p:nvSpPr>
          <p:cNvPr id="1463" name="Google Shape;1463;p77"/>
          <p:cNvSpPr txBox="1"/>
          <p:nvPr/>
        </p:nvSpPr>
        <p:spPr>
          <a:xfrm>
            <a:off x="6642442" y="1098121"/>
            <a:ext cx="1079907"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Acidity</a:t>
            </a:r>
            <a:endParaRPr sz="1400" b="0" i="0" u="none" strike="noStrike" cap="none">
              <a:solidFill>
                <a:srgbClr val="000000"/>
              </a:solidFill>
              <a:latin typeface="Arial"/>
              <a:ea typeface="Arial"/>
              <a:cs typeface="Arial"/>
              <a:sym typeface="Arial"/>
            </a:endParaRPr>
          </a:p>
        </p:txBody>
      </p:sp>
      <p:sp>
        <p:nvSpPr>
          <p:cNvPr id="1464" name="Google Shape;1464;p77"/>
          <p:cNvSpPr txBox="1"/>
          <p:nvPr/>
        </p:nvSpPr>
        <p:spPr>
          <a:xfrm>
            <a:off x="12601260" y="11405038"/>
            <a:ext cx="453239"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60</a:t>
            </a:r>
            <a:endParaRPr sz="1400" b="0" i="0" u="none" strike="noStrike" cap="none">
              <a:solidFill>
                <a:srgbClr val="000000"/>
              </a:solidFill>
              <a:latin typeface="Arial"/>
              <a:ea typeface="Arial"/>
              <a:cs typeface="Arial"/>
              <a:sym typeface="Arial"/>
            </a:endParaRPr>
          </a:p>
        </p:txBody>
      </p:sp>
      <p:sp>
        <p:nvSpPr>
          <p:cNvPr id="1465" name="Google Shape;1465;p77"/>
          <p:cNvSpPr txBox="1"/>
          <p:nvPr/>
        </p:nvSpPr>
        <p:spPr>
          <a:xfrm>
            <a:off x="15470407" y="11405038"/>
            <a:ext cx="453239"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90</a:t>
            </a:r>
            <a:endParaRPr/>
          </a:p>
        </p:txBody>
      </p:sp>
      <p:sp>
        <p:nvSpPr>
          <p:cNvPr id="1466" name="Google Shape;1466;p77"/>
          <p:cNvSpPr txBox="1"/>
          <p:nvPr/>
        </p:nvSpPr>
        <p:spPr>
          <a:xfrm>
            <a:off x="9674734" y="11405038"/>
            <a:ext cx="453239"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30</a:t>
            </a:r>
            <a:endParaRPr sz="1400" b="0" i="0" u="none" strike="noStrike" cap="none">
              <a:solidFill>
                <a:srgbClr val="000000"/>
              </a:solidFill>
              <a:latin typeface="Arial"/>
              <a:ea typeface="Arial"/>
              <a:cs typeface="Arial"/>
              <a:sym typeface="Arial"/>
            </a:endParaRPr>
          </a:p>
        </p:txBody>
      </p:sp>
      <p:sp>
        <p:nvSpPr>
          <p:cNvPr id="1467" name="Google Shape;1467;p77"/>
          <p:cNvSpPr txBox="1"/>
          <p:nvPr/>
        </p:nvSpPr>
        <p:spPr>
          <a:xfrm>
            <a:off x="6162263" y="2004129"/>
            <a:ext cx="770761"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120</a:t>
            </a:r>
            <a:endParaRPr sz="1400" b="0" i="0" u="none" strike="noStrike" cap="none">
              <a:solidFill>
                <a:srgbClr val="000000"/>
              </a:solidFill>
              <a:latin typeface="Arial"/>
              <a:ea typeface="Arial"/>
              <a:cs typeface="Arial"/>
              <a:sym typeface="Arial"/>
            </a:endParaRPr>
          </a:p>
        </p:txBody>
      </p:sp>
      <p:sp>
        <p:nvSpPr>
          <p:cNvPr id="1468" name="Google Shape;1468;p77"/>
          <p:cNvSpPr txBox="1"/>
          <p:nvPr/>
        </p:nvSpPr>
        <p:spPr>
          <a:xfrm>
            <a:off x="6347265" y="6414709"/>
            <a:ext cx="453238"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60</a:t>
            </a:r>
            <a:endParaRPr sz="1400" b="0" i="0" u="none" strike="noStrike" cap="none">
              <a:solidFill>
                <a:srgbClr val="000000"/>
              </a:solidFill>
              <a:latin typeface="Arial"/>
              <a:ea typeface="Arial"/>
              <a:cs typeface="Arial"/>
              <a:sym typeface="Arial"/>
            </a:endParaRPr>
          </a:p>
        </p:txBody>
      </p:sp>
      <p:sp>
        <p:nvSpPr>
          <p:cNvPr id="1469" name="Google Shape;1469;p77"/>
          <p:cNvSpPr txBox="1"/>
          <p:nvPr/>
        </p:nvSpPr>
        <p:spPr>
          <a:xfrm>
            <a:off x="6343208" y="4209419"/>
            <a:ext cx="453238"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90</a:t>
            </a:r>
            <a:endParaRPr sz="1400" b="0" i="0" u="none" strike="noStrike" cap="none">
              <a:solidFill>
                <a:srgbClr val="000000"/>
              </a:solidFill>
              <a:latin typeface="Arial"/>
              <a:ea typeface="Arial"/>
              <a:cs typeface="Arial"/>
              <a:sym typeface="Arial"/>
            </a:endParaRPr>
          </a:p>
        </p:txBody>
      </p:sp>
      <p:sp>
        <p:nvSpPr>
          <p:cNvPr id="1470" name="Google Shape;1470;p77"/>
          <p:cNvSpPr txBox="1"/>
          <p:nvPr/>
        </p:nvSpPr>
        <p:spPr>
          <a:xfrm>
            <a:off x="6347265" y="8725815"/>
            <a:ext cx="453238"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30</a:t>
            </a:r>
            <a:endParaRPr sz="1400" b="0" i="0" u="none" strike="noStrike" cap="none">
              <a:solidFill>
                <a:srgbClr val="000000"/>
              </a:solidFill>
              <a:latin typeface="Arial"/>
              <a:ea typeface="Arial"/>
              <a:cs typeface="Arial"/>
              <a:sym typeface="Arial"/>
            </a:endParaRPr>
          </a:p>
        </p:txBody>
      </p:sp>
      <p:sp>
        <p:nvSpPr>
          <p:cNvPr id="1471" name="Google Shape;1471;p77"/>
          <p:cNvSpPr txBox="1"/>
          <p:nvPr/>
        </p:nvSpPr>
        <p:spPr>
          <a:xfrm>
            <a:off x="433525" y="420075"/>
            <a:ext cx="62088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normalized</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sp>
        <p:nvSpPr>
          <p:cNvPr id="1472" name="Google Shape;1472;p77"/>
          <p:cNvSpPr txBox="1"/>
          <p:nvPr/>
        </p:nvSpPr>
        <p:spPr>
          <a:xfrm>
            <a:off x="17966034" y="11405038"/>
            <a:ext cx="826759"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120</a:t>
            </a:r>
            <a:endParaRPr sz="1400" b="0" i="0" u="none" strike="noStrike" cap="none">
              <a:solidFill>
                <a:srgbClr val="000000"/>
              </a:solidFill>
              <a:latin typeface="Arial"/>
              <a:ea typeface="Arial"/>
              <a:cs typeface="Arial"/>
              <a:sym typeface="Arial"/>
            </a:endParaRPr>
          </a:p>
        </p:txBody>
      </p:sp>
      <p:sp>
        <p:nvSpPr>
          <p:cNvPr id="1473" name="Google Shape;1473;p77"/>
          <p:cNvSpPr/>
          <p:nvPr/>
        </p:nvSpPr>
        <p:spPr>
          <a:xfrm>
            <a:off x="8104222" y="10320186"/>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74" name="Google Shape;1474;p77"/>
          <p:cNvSpPr/>
          <p:nvPr/>
        </p:nvSpPr>
        <p:spPr>
          <a:xfrm>
            <a:off x="8451040" y="9913567"/>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75" name="Google Shape;1475;p77"/>
          <p:cNvSpPr/>
          <p:nvPr/>
        </p:nvSpPr>
        <p:spPr>
          <a:xfrm>
            <a:off x="8957929" y="10191396"/>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76" name="Google Shape;1476;p77"/>
          <p:cNvSpPr/>
          <p:nvPr/>
        </p:nvSpPr>
        <p:spPr>
          <a:xfrm>
            <a:off x="10903240" y="10455586"/>
            <a:ext cx="332126"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77" name="Google Shape;1477;p77"/>
          <p:cNvSpPr/>
          <p:nvPr/>
        </p:nvSpPr>
        <p:spPr>
          <a:xfrm>
            <a:off x="10064509" y="10080994"/>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78" name="Google Shape;1478;p77"/>
          <p:cNvSpPr/>
          <p:nvPr/>
        </p:nvSpPr>
        <p:spPr>
          <a:xfrm>
            <a:off x="8625720" y="10621422"/>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79" name="Google Shape;1479;p77"/>
          <p:cNvSpPr/>
          <p:nvPr/>
        </p:nvSpPr>
        <p:spPr>
          <a:xfrm>
            <a:off x="10064509" y="10500197"/>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0" name="Google Shape;1480;p77"/>
          <p:cNvSpPr/>
          <p:nvPr/>
        </p:nvSpPr>
        <p:spPr>
          <a:xfrm>
            <a:off x="9432455" y="10365170"/>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1" name="Google Shape;1481;p77"/>
          <p:cNvSpPr/>
          <p:nvPr/>
        </p:nvSpPr>
        <p:spPr>
          <a:xfrm>
            <a:off x="15694779" y="10562299"/>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2" name="Google Shape;1482;p77"/>
          <p:cNvSpPr/>
          <p:nvPr/>
        </p:nvSpPr>
        <p:spPr>
          <a:xfrm>
            <a:off x="16761913" y="10562299"/>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3" name="Google Shape;1483;p77"/>
          <p:cNvSpPr/>
          <p:nvPr/>
        </p:nvSpPr>
        <p:spPr>
          <a:xfrm>
            <a:off x="14112662" y="10627149"/>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4" name="Google Shape;1484;p77"/>
          <p:cNvSpPr/>
          <p:nvPr/>
        </p:nvSpPr>
        <p:spPr>
          <a:xfrm>
            <a:off x="16228347" y="10348872"/>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5" name="Google Shape;1485;p77"/>
          <p:cNvSpPr/>
          <p:nvPr/>
        </p:nvSpPr>
        <p:spPr>
          <a:xfrm>
            <a:off x="14646230" y="10652906"/>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6" name="Google Shape;1486;p77"/>
          <p:cNvSpPr/>
          <p:nvPr/>
        </p:nvSpPr>
        <p:spPr>
          <a:xfrm>
            <a:off x="15179795" y="10052179"/>
            <a:ext cx="332126"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7" name="Google Shape;1487;p77"/>
          <p:cNvSpPr/>
          <p:nvPr/>
        </p:nvSpPr>
        <p:spPr>
          <a:xfrm>
            <a:off x="15200958" y="10486859"/>
            <a:ext cx="332126"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8" name="Google Shape;1488;p77"/>
          <p:cNvSpPr/>
          <p:nvPr/>
        </p:nvSpPr>
        <p:spPr>
          <a:xfrm>
            <a:off x="11045793" y="9962683"/>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89" name="Google Shape;1489;p77"/>
          <p:cNvSpPr/>
          <p:nvPr/>
        </p:nvSpPr>
        <p:spPr>
          <a:xfrm>
            <a:off x="11392613" y="9911239"/>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0" name="Google Shape;1490;p77"/>
          <p:cNvSpPr/>
          <p:nvPr/>
        </p:nvSpPr>
        <p:spPr>
          <a:xfrm>
            <a:off x="11899500" y="10181626"/>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1" name="Google Shape;1491;p77"/>
          <p:cNvSpPr/>
          <p:nvPr/>
        </p:nvSpPr>
        <p:spPr>
          <a:xfrm>
            <a:off x="10728561" y="9887802"/>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2" name="Google Shape;1492;p77"/>
          <p:cNvSpPr/>
          <p:nvPr/>
        </p:nvSpPr>
        <p:spPr>
          <a:xfrm>
            <a:off x="13006082" y="9839403"/>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3" name="Google Shape;1493;p77"/>
          <p:cNvSpPr/>
          <p:nvPr/>
        </p:nvSpPr>
        <p:spPr>
          <a:xfrm>
            <a:off x="13818392" y="1001037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4" name="Google Shape;1494;p77"/>
          <p:cNvSpPr/>
          <p:nvPr/>
        </p:nvSpPr>
        <p:spPr>
          <a:xfrm>
            <a:off x="13006082" y="10554823"/>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5" name="Google Shape;1495;p77"/>
          <p:cNvSpPr/>
          <p:nvPr/>
        </p:nvSpPr>
        <p:spPr>
          <a:xfrm>
            <a:off x="12374026" y="10239489"/>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6" name="Google Shape;1496;p77"/>
          <p:cNvSpPr/>
          <p:nvPr/>
        </p:nvSpPr>
        <p:spPr>
          <a:xfrm>
            <a:off x="10475600" y="10339868"/>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7" name="Google Shape;1497;p77"/>
          <p:cNvSpPr/>
          <p:nvPr/>
        </p:nvSpPr>
        <p:spPr>
          <a:xfrm>
            <a:off x="13463455" y="10044139"/>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8" name="Google Shape;1498;p77"/>
          <p:cNvSpPr/>
          <p:nvPr/>
        </p:nvSpPr>
        <p:spPr>
          <a:xfrm>
            <a:off x="12831402" y="10128054"/>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499" name="Google Shape;1499;p77"/>
          <p:cNvSpPr/>
          <p:nvPr/>
        </p:nvSpPr>
        <p:spPr>
          <a:xfrm>
            <a:off x="14444740" y="10137695"/>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0" name="Google Shape;1500;p77"/>
          <p:cNvSpPr/>
          <p:nvPr/>
        </p:nvSpPr>
        <p:spPr>
          <a:xfrm>
            <a:off x="11815418" y="9865161"/>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1" name="Google Shape;1501;p77"/>
          <p:cNvSpPr/>
          <p:nvPr/>
        </p:nvSpPr>
        <p:spPr>
          <a:xfrm>
            <a:off x="12317552" y="9896977"/>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2" name="Google Shape;1502;p77"/>
          <p:cNvSpPr/>
          <p:nvPr/>
        </p:nvSpPr>
        <p:spPr>
          <a:xfrm>
            <a:off x="16228345" y="9887035"/>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3" name="Google Shape;1503;p77"/>
          <p:cNvSpPr/>
          <p:nvPr/>
        </p:nvSpPr>
        <p:spPr>
          <a:xfrm>
            <a:off x="17295479" y="9887035"/>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4" name="Google Shape;1504;p77"/>
          <p:cNvSpPr/>
          <p:nvPr/>
        </p:nvSpPr>
        <p:spPr>
          <a:xfrm>
            <a:off x="16761913" y="9776640"/>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5" name="Google Shape;1505;p77"/>
          <p:cNvSpPr/>
          <p:nvPr/>
        </p:nvSpPr>
        <p:spPr>
          <a:xfrm>
            <a:off x="18400110" y="10229323"/>
            <a:ext cx="332126"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6" name="Google Shape;1506;p77"/>
          <p:cNvSpPr/>
          <p:nvPr/>
        </p:nvSpPr>
        <p:spPr>
          <a:xfrm>
            <a:off x="11611502" y="10627699"/>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7" name="Google Shape;1507;p77"/>
          <p:cNvSpPr/>
          <p:nvPr/>
        </p:nvSpPr>
        <p:spPr>
          <a:xfrm>
            <a:off x="14890204" y="9751888"/>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8" name="Google Shape;1508;p77"/>
          <p:cNvSpPr/>
          <p:nvPr/>
        </p:nvSpPr>
        <p:spPr>
          <a:xfrm>
            <a:off x="13967964" y="9789353"/>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09" name="Google Shape;1509;p77"/>
          <p:cNvSpPr/>
          <p:nvPr/>
        </p:nvSpPr>
        <p:spPr>
          <a:xfrm>
            <a:off x="15765408" y="10086569"/>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10" name="Google Shape;1510;p77"/>
          <p:cNvSpPr/>
          <p:nvPr/>
        </p:nvSpPr>
        <p:spPr>
          <a:xfrm>
            <a:off x="12584536" y="10683618"/>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11" name="Google Shape;1511;p77"/>
          <p:cNvSpPr/>
          <p:nvPr/>
        </p:nvSpPr>
        <p:spPr>
          <a:xfrm>
            <a:off x="13611479" y="10665301"/>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12" name="Google Shape;1512;p77"/>
          <p:cNvSpPr txBox="1"/>
          <p:nvPr/>
        </p:nvSpPr>
        <p:spPr>
          <a:xfrm>
            <a:off x="19359775" y="10825289"/>
            <a:ext cx="2248815"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Sulfur Dioxide</a:t>
            </a:r>
            <a:endParaRPr sz="1400" b="0" i="0" u="none" strike="noStrike" cap="none">
              <a:solidFill>
                <a:srgbClr val="000000"/>
              </a:solidFill>
              <a:latin typeface="Arial"/>
              <a:ea typeface="Arial"/>
              <a:cs typeface="Arial"/>
              <a:sym typeface="Arial"/>
            </a:endParaRPr>
          </a:p>
        </p:txBody>
      </p:sp>
      <p:pic>
        <p:nvPicPr>
          <p:cNvPr id="2" name="Google Shape;1361;p73" descr="Line Line">
            <a:extLst>
              <a:ext uri="{FF2B5EF4-FFF2-40B4-BE49-F238E27FC236}">
                <a16:creationId xmlns:a16="http://schemas.microsoft.com/office/drawing/2014/main" id="{F80C7797-C3A1-B523-B28C-08B284926A7A}"/>
              </a:ext>
            </a:extLst>
          </p:cNvPr>
          <p:cNvPicPr preferRelativeResize="0"/>
          <p:nvPr/>
        </p:nvPicPr>
        <p:blipFill rotWithShape="1">
          <a:blip r:embed="rId3">
            <a:alphaModFix/>
          </a:blip>
          <a:srcRect/>
          <a:stretch/>
        </p:blipFill>
        <p:spPr>
          <a:xfrm rot="6955547">
            <a:off x="14993746" y="9002790"/>
            <a:ext cx="1040229" cy="405592"/>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6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79"/>
          <p:cNvSpPr/>
          <p:nvPr/>
        </p:nvSpPr>
        <p:spPr>
          <a:xfrm rot="2405953">
            <a:off x="13904872" y="-1153813"/>
            <a:ext cx="13932477" cy="22325419"/>
          </a:xfrm>
          <a:prstGeom prst="rect">
            <a:avLst/>
          </a:prstGeom>
          <a:solidFill>
            <a:srgbClr val="ED220D">
              <a:alpha val="15686"/>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75" name="Google Shape;1575;p79"/>
          <p:cNvSpPr txBox="1"/>
          <p:nvPr/>
        </p:nvSpPr>
        <p:spPr>
          <a:xfrm>
            <a:off x="433525" y="420075"/>
            <a:ext cx="6208800" cy="771300"/>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Clr>
                <a:srgbClr val="000000"/>
              </a:buClr>
              <a:buSzPts val="4268"/>
              <a:buFont typeface="Helvetica Neue"/>
              <a:buNone/>
            </a:pPr>
            <a:r>
              <a:rPr lang="en-US" sz="6000" b="1" i="0" u="none" strike="noStrike" cap="none">
                <a:solidFill>
                  <a:srgbClr val="000000"/>
                </a:solidFill>
                <a:latin typeface="Helvetica Neue"/>
                <a:ea typeface="Helvetica Neue"/>
                <a:cs typeface="Helvetica Neue"/>
                <a:sym typeface="Helvetica Neue"/>
              </a:rPr>
              <a:t>normalized</a:t>
            </a:r>
            <a:r>
              <a:rPr lang="en-US" sz="6000" b="0" i="0" u="none" strike="noStrike" cap="none">
                <a:solidFill>
                  <a:srgbClr val="000000"/>
                </a:solidFill>
                <a:latin typeface="Helvetica Neue"/>
                <a:ea typeface="Helvetica Neue"/>
                <a:cs typeface="Helvetica Neue"/>
                <a:sym typeface="Helvetica Neue"/>
              </a:rPr>
              <a:t> data</a:t>
            </a:r>
            <a:endParaRPr sz="6000" b="0" i="0" u="none" strike="noStrike" cap="none">
              <a:solidFill>
                <a:srgbClr val="000000"/>
              </a:solidFill>
              <a:latin typeface="Arial"/>
              <a:ea typeface="Arial"/>
              <a:cs typeface="Arial"/>
              <a:sym typeface="Arial"/>
            </a:endParaRPr>
          </a:p>
        </p:txBody>
      </p:sp>
      <p:cxnSp>
        <p:nvCxnSpPr>
          <p:cNvPr id="1576" name="Google Shape;1576;p79"/>
          <p:cNvCxnSpPr/>
          <p:nvPr/>
        </p:nvCxnSpPr>
        <p:spPr>
          <a:xfrm rot="10800000" flipH="1">
            <a:off x="7182396" y="1949242"/>
            <a:ext cx="1" cy="9817516"/>
          </a:xfrm>
          <a:prstGeom prst="straightConnector1">
            <a:avLst/>
          </a:prstGeom>
          <a:noFill/>
          <a:ln w="38100" cap="flat" cmpd="sng">
            <a:solidFill>
              <a:srgbClr val="D5D5D5"/>
            </a:solidFill>
            <a:prstDash val="solid"/>
            <a:miter lim="400000"/>
            <a:headEnd type="none" w="sm" len="sm"/>
            <a:tailEnd type="none" w="sm" len="sm"/>
          </a:ln>
        </p:spPr>
      </p:cxnSp>
      <p:cxnSp>
        <p:nvCxnSpPr>
          <p:cNvPr id="1577" name="Google Shape;1577;p79"/>
          <p:cNvCxnSpPr/>
          <p:nvPr/>
        </p:nvCxnSpPr>
        <p:spPr>
          <a:xfrm rot="10800000">
            <a:off x="6301944" y="11061250"/>
            <a:ext cx="12541047" cy="1"/>
          </a:xfrm>
          <a:prstGeom prst="straightConnector1">
            <a:avLst/>
          </a:prstGeom>
          <a:noFill/>
          <a:ln w="38100" cap="flat" cmpd="sng">
            <a:solidFill>
              <a:srgbClr val="D5D5D5"/>
            </a:solidFill>
            <a:prstDash val="solid"/>
            <a:miter lim="400000"/>
            <a:headEnd type="none" w="sm" len="sm"/>
            <a:tailEnd type="none" w="sm" len="sm"/>
          </a:ln>
        </p:spPr>
      </p:cxnSp>
      <p:sp>
        <p:nvSpPr>
          <p:cNvPr id="1578" name="Google Shape;1578;p79"/>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55</a:t>
            </a:fld>
            <a:endParaRPr/>
          </a:p>
        </p:txBody>
      </p:sp>
      <p:sp>
        <p:nvSpPr>
          <p:cNvPr id="1579" name="Google Shape;1579;p79"/>
          <p:cNvSpPr/>
          <p:nvPr/>
        </p:nvSpPr>
        <p:spPr>
          <a:xfrm>
            <a:off x="8628132" y="10046970"/>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0" name="Google Shape;1580;p79"/>
          <p:cNvSpPr/>
          <p:nvPr/>
        </p:nvSpPr>
        <p:spPr>
          <a:xfrm>
            <a:off x="10903240" y="9378943"/>
            <a:ext cx="332126"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1" name="Google Shape;1581;p79"/>
          <p:cNvSpPr/>
          <p:nvPr/>
        </p:nvSpPr>
        <p:spPr>
          <a:xfrm>
            <a:off x="10096506" y="8242924"/>
            <a:ext cx="332126"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2" name="Google Shape;1582;p79"/>
          <p:cNvSpPr/>
          <p:nvPr/>
        </p:nvSpPr>
        <p:spPr>
          <a:xfrm>
            <a:off x="9432455" y="798538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3" name="Google Shape;1583;p79"/>
          <p:cNvSpPr/>
          <p:nvPr/>
        </p:nvSpPr>
        <p:spPr>
          <a:xfrm>
            <a:off x="8966151" y="710948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4" name="Google Shape;1584;p79"/>
          <p:cNvSpPr/>
          <p:nvPr/>
        </p:nvSpPr>
        <p:spPr>
          <a:xfrm>
            <a:off x="8094564" y="7109485"/>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5" name="Google Shape;1585;p79"/>
          <p:cNvSpPr/>
          <p:nvPr/>
        </p:nvSpPr>
        <p:spPr>
          <a:xfrm>
            <a:off x="10475600" y="6149663"/>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6" name="Google Shape;1586;p79"/>
          <p:cNvSpPr/>
          <p:nvPr/>
        </p:nvSpPr>
        <p:spPr>
          <a:xfrm>
            <a:off x="11085116" y="7109485"/>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7" name="Google Shape;1587;p79"/>
          <p:cNvSpPr/>
          <p:nvPr/>
        </p:nvSpPr>
        <p:spPr>
          <a:xfrm>
            <a:off x="8451040" y="4420946"/>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8" name="Google Shape;1588;p79"/>
          <p:cNvSpPr/>
          <p:nvPr/>
        </p:nvSpPr>
        <p:spPr>
          <a:xfrm>
            <a:off x="10064509" y="4386412"/>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89" name="Google Shape;1589;p79"/>
          <p:cNvSpPr/>
          <p:nvPr/>
        </p:nvSpPr>
        <p:spPr>
          <a:xfrm>
            <a:off x="10745074" y="4464939"/>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0" name="Google Shape;1590;p79"/>
          <p:cNvSpPr/>
          <p:nvPr/>
        </p:nvSpPr>
        <p:spPr>
          <a:xfrm>
            <a:off x="11399463" y="3025282"/>
            <a:ext cx="332126"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1" name="Google Shape;1591;p79"/>
          <p:cNvSpPr/>
          <p:nvPr/>
        </p:nvSpPr>
        <p:spPr>
          <a:xfrm>
            <a:off x="11844448" y="4464939"/>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2" name="Google Shape;1592;p79"/>
          <p:cNvSpPr/>
          <p:nvPr/>
        </p:nvSpPr>
        <p:spPr>
          <a:xfrm>
            <a:off x="11934814" y="7109485"/>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3" name="Google Shape;1593;p79"/>
          <p:cNvSpPr/>
          <p:nvPr/>
        </p:nvSpPr>
        <p:spPr>
          <a:xfrm>
            <a:off x="12433067" y="8056681"/>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4" name="Google Shape;1594;p79"/>
          <p:cNvSpPr/>
          <p:nvPr/>
        </p:nvSpPr>
        <p:spPr>
          <a:xfrm>
            <a:off x="12992752" y="8242924"/>
            <a:ext cx="332126"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5" name="Google Shape;1595;p79"/>
          <p:cNvSpPr/>
          <p:nvPr/>
        </p:nvSpPr>
        <p:spPr>
          <a:xfrm>
            <a:off x="12831402" y="6403230"/>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6" name="Google Shape;1596;p79"/>
          <p:cNvSpPr/>
          <p:nvPr/>
        </p:nvSpPr>
        <p:spPr>
          <a:xfrm>
            <a:off x="13493438" y="6553827"/>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7" name="Google Shape;1597;p79"/>
          <p:cNvSpPr/>
          <p:nvPr/>
        </p:nvSpPr>
        <p:spPr>
          <a:xfrm>
            <a:off x="12289433" y="4779046"/>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8" name="Google Shape;1598;p79"/>
          <p:cNvSpPr/>
          <p:nvPr/>
        </p:nvSpPr>
        <p:spPr>
          <a:xfrm>
            <a:off x="12969998" y="4517290"/>
            <a:ext cx="332125"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599" name="Google Shape;1599;p79"/>
          <p:cNvSpPr/>
          <p:nvPr/>
        </p:nvSpPr>
        <p:spPr>
          <a:xfrm>
            <a:off x="13807616" y="4019954"/>
            <a:ext cx="332125"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0" name="Google Shape;1600;p79"/>
          <p:cNvSpPr/>
          <p:nvPr/>
        </p:nvSpPr>
        <p:spPr>
          <a:xfrm>
            <a:off x="14431610" y="5420387"/>
            <a:ext cx="332126" cy="332126"/>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1" name="Google Shape;1601;p79"/>
          <p:cNvSpPr/>
          <p:nvPr/>
        </p:nvSpPr>
        <p:spPr>
          <a:xfrm>
            <a:off x="15823134" y="6035473"/>
            <a:ext cx="332126" cy="332125"/>
          </a:xfrm>
          <a:prstGeom prst="ellipse">
            <a:avLst/>
          </a:prstGeom>
          <a:solidFill>
            <a:srgbClr val="D5D5D5"/>
          </a:solidFill>
          <a:ln w="63500" cap="flat" cmpd="sng">
            <a:solidFill>
              <a:srgbClr val="929292"/>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2" name="Google Shape;1602;p79"/>
          <p:cNvSpPr/>
          <p:nvPr/>
        </p:nvSpPr>
        <p:spPr>
          <a:xfrm>
            <a:off x="11532959" y="9672948"/>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3" name="Google Shape;1603;p79"/>
          <p:cNvSpPr/>
          <p:nvPr/>
        </p:nvSpPr>
        <p:spPr>
          <a:xfrm>
            <a:off x="12636227" y="9913211"/>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4" name="Google Shape;1604;p79"/>
          <p:cNvSpPr/>
          <p:nvPr/>
        </p:nvSpPr>
        <p:spPr>
          <a:xfrm>
            <a:off x="13653140" y="8813888"/>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5" name="Google Shape;1605;p79"/>
          <p:cNvSpPr/>
          <p:nvPr/>
        </p:nvSpPr>
        <p:spPr>
          <a:xfrm>
            <a:off x="15694779" y="9913211"/>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6" name="Google Shape;1606;p79"/>
          <p:cNvSpPr/>
          <p:nvPr/>
        </p:nvSpPr>
        <p:spPr>
          <a:xfrm>
            <a:off x="16761913" y="9913211"/>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7" name="Google Shape;1607;p79"/>
          <p:cNvSpPr/>
          <p:nvPr/>
        </p:nvSpPr>
        <p:spPr>
          <a:xfrm>
            <a:off x="15437288" y="8011157"/>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8" name="Google Shape;1608;p79"/>
          <p:cNvSpPr/>
          <p:nvPr/>
        </p:nvSpPr>
        <p:spPr>
          <a:xfrm>
            <a:off x="14646230" y="7832708"/>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09" name="Google Shape;1609;p79"/>
          <p:cNvSpPr/>
          <p:nvPr/>
        </p:nvSpPr>
        <p:spPr>
          <a:xfrm>
            <a:off x="14112662" y="7832708"/>
            <a:ext cx="332126"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10" name="Google Shape;1610;p79"/>
          <p:cNvSpPr/>
          <p:nvPr/>
        </p:nvSpPr>
        <p:spPr>
          <a:xfrm>
            <a:off x="16203607" y="8813888"/>
            <a:ext cx="332126"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11" name="Google Shape;1611;p79"/>
          <p:cNvSpPr/>
          <p:nvPr/>
        </p:nvSpPr>
        <p:spPr>
          <a:xfrm>
            <a:off x="18441510" y="8242924"/>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12" name="Google Shape;1612;p79"/>
          <p:cNvSpPr/>
          <p:nvPr/>
        </p:nvSpPr>
        <p:spPr>
          <a:xfrm>
            <a:off x="17295479" y="6772150"/>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13" name="Google Shape;1613;p79"/>
          <p:cNvSpPr/>
          <p:nvPr/>
        </p:nvSpPr>
        <p:spPr>
          <a:xfrm>
            <a:off x="16235108" y="6772150"/>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14" name="Google Shape;1614;p79"/>
          <p:cNvSpPr/>
          <p:nvPr/>
        </p:nvSpPr>
        <p:spPr>
          <a:xfrm>
            <a:off x="16761913" y="5820428"/>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15" name="Google Shape;1615;p79"/>
          <p:cNvSpPr/>
          <p:nvPr/>
        </p:nvSpPr>
        <p:spPr>
          <a:xfrm>
            <a:off x="15179795" y="5096499"/>
            <a:ext cx="332126"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16" name="Google Shape;1616;p79"/>
          <p:cNvSpPr/>
          <p:nvPr/>
        </p:nvSpPr>
        <p:spPr>
          <a:xfrm>
            <a:off x="13967964" y="5762257"/>
            <a:ext cx="332125" cy="332125"/>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17" name="Google Shape;1617;p79"/>
          <p:cNvSpPr/>
          <p:nvPr/>
        </p:nvSpPr>
        <p:spPr>
          <a:xfrm>
            <a:off x="14890204" y="3125694"/>
            <a:ext cx="332125" cy="332126"/>
          </a:xfrm>
          <a:prstGeom prst="ellipse">
            <a:avLst/>
          </a:prstGeom>
          <a:solidFill>
            <a:srgbClr val="FE958C"/>
          </a:solidFill>
          <a:ln w="63500" cap="flat" cmpd="sng">
            <a:solidFill>
              <a:srgbClr val="EB220C"/>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619" name="Google Shape;1619;p79"/>
          <p:cNvSpPr txBox="1"/>
          <p:nvPr/>
        </p:nvSpPr>
        <p:spPr>
          <a:xfrm>
            <a:off x="19642174" y="2504664"/>
            <a:ext cx="2764232" cy="647139"/>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1DAD01"/>
              </a:buClr>
              <a:buSzPts val="3600"/>
              <a:buFont typeface="Helvetica Neue"/>
              <a:buNone/>
            </a:pPr>
            <a:r>
              <a:rPr lang="en-US" sz="3600" b="1" i="0" u="none" strike="noStrike" cap="none">
                <a:solidFill>
                  <a:srgbClr val="1DAD01"/>
                </a:solidFill>
                <a:latin typeface="Helvetica Neue"/>
                <a:ea typeface="Helvetica Neue"/>
                <a:cs typeface="Helvetica Neue"/>
                <a:sym typeface="Helvetica Neue"/>
              </a:rPr>
              <a:t>much better</a:t>
            </a:r>
            <a:endParaRPr sz="1400" b="0" i="0" u="none" strike="noStrike" cap="none">
              <a:solidFill>
                <a:srgbClr val="000000"/>
              </a:solidFill>
              <a:latin typeface="Arial"/>
              <a:ea typeface="Arial"/>
              <a:cs typeface="Arial"/>
              <a:sym typeface="Arial"/>
            </a:endParaRPr>
          </a:p>
        </p:txBody>
      </p:sp>
      <p:sp>
        <p:nvSpPr>
          <p:cNvPr id="1620" name="Google Shape;1620;p79"/>
          <p:cNvSpPr txBox="1"/>
          <p:nvPr/>
        </p:nvSpPr>
        <p:spPr>
          <a:xfrm>
            <a:off x="6642442" y="1098121"/>
            <a:ext cx="1079907" cy="46106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Acidity</a:t>
            </a:r>
            <a:endParaRPr sz="1400" b="0" i="0" u="none" strike="noStrike" cap="none">
              <a:solidFill>
                <a:srgbClr val="000000"/>
              </a:solidFill>
              <a:latin typeface="Arial"/>
              <a:ea typeface="Arial"/>
              <a:cs typeface="Arial"/>
              <a:sym typeface="Arial"/>
            </a:endParaRPr>
          </a:p>
        </p:txBody>
      </p:sp>
      <p:sp>
        <p:nvSpPr>
          <p:cNvPr id="1621" name="Google Shape;1621;p79"/>
          <p:cNvSpPr txBox="1"/>
          <p:nvPr/>
        </p:nvSpPr>
        <p:spPr>
          <a:xfrm>
            <a:off x="18212453" y="11410316"/>
            <a:ext cx="707442" cy="46136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1.00</a:t>
            </a:r>
            <a:endParaRPr sz="1400" b="0" i="0" u="none" strike="noStrike" cap="none">
              <a:solidFill>
                <a:srgbClr val="000000"/>
              </a:solidFill>
              <a:latin typeface="Arial"/>
              <a:ea typeface="Arial"/>
              <a:cs typeface="Arial"/>
              <a:sym typeface="Arial"/>
            </a:endParaRPr>
          </a:p>
        </p:txBody>
      </p:sp>
      <p:sp>
        <p:nvSpPr>
          <p:cNvPr id="1622" name="Google Shape;1622;p79"/>
          <p:cNvSpPr txBox="1"/>
          <p:nvPr/>
        </p:nvSpPr>
        <p:spPr>
          <a:xfrm>
            <a:off x="12474159" y="11410316"/>
            <a:ext cx="707442" cy="46136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0.50</a:t>
            </a:r>
            <a:endParaRPr sz="1400" b="0" i="0" u="none" strike="noStrike" cap="none">
              <a:solidFill>
                <a:srgbClr val="000000"/>
              </a:solidFill>
              <a:latin typeface="Arial"/>
              <a:ea typeface="Arial"/>
              <a:cs typeface="Arial"/>
              <a:sym typeface="Arial"/>
            </a:endParaRPr>
          </a:p>
        </p:txBody>
      </p:sp>
      <p:sp>
        <p:nvSpPr>
          <p:cNvPr id="1623" name="Google Shape;1623;p79"/>
          <p:cNvSpPr txBox="1"/>
          <p:nvPr/>
        </p:nvSpPr>
        <p:spPr>
          <a:xfrm>
            <a:off x="15343305" y="11410316"/>
            <a:ext cx="707442" cy="46136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0.75</a:t>
            </a:r>
            <a:endParaRPr sz="1400" b="0" i="0" u="none" strike="noStrike" cap="none">
              <a:solidFill>
                <a:srgbClr val="000000"/>
              </a:solidFill>
              <a:latin typeface="Arial"/>
              <a:ea typeface="Arial"/>
              <a:cs typeface="Arial"/>
              <a:sym typeface="Arial"/>
            </a:endParaRPr>
          </a:p>
        </p:txBody>
      </p:sp>
      <p:sp>
        <p:nvSpPr>
          <p:cNvPr id="1624" name="Google Shape;1624;p79"/>
          <p:cNvSpPr txBox="1"/>
          <p:nvPr/>
        </p:nvSpPr>
        <p:spPr>
          <a:xfrm>
            <a:off x="9547633" y="11410316"/>
            <a:ext cx="707442" cy="46136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0.25</a:t>
            </a:r>
            <a:endParaRPr sz="1400" b="0" i="0" u="none" strike="noStrike" cap="none">
              <a:solidFill>
                <a:srgbClr val="000000"/>
              </a:solidFill>
              <a:latin typeface="Arial"/>
              <a:ea typeface="Arial"/>
              <a:cs typeface="Arial"/>
              <a:sym typeface="Arial"/>
            </a:endParaRPr>
          </a:p>
        </p:txBody>
      </p:sp>
      <p:sp>
        <p:nvSpPr>
          <p:cNvPr id="1625" name="Google Shape;1625;p79"/>
          <p:cNvSpPr txBox="1"/>
          <p:nvPr/>
        </p:nvSpPr>
        <p:spPr>
          <a:xfrm>
            <a:off x="6220163" y="2009408"/>
            <a:ext cx="707442" cy="461366"/>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1.00</a:t>
            </a:r>
            <a:endParaRPr sz="1400" b="0" i="0" u="none" strike="noStrike" cap="none">
              <a:solidFill>
                <a:srgbClr val="000000"/>
              </a:solidFill>
              <a:latin typeface="Arial"/>
              <a:ea typeface="Arial"/>
              <a:cs typeface="Arial"/>
              <a:sym typeface="Arial"/>
            </a:endParaRPr>
          </a:p>
        </p:txBody>
      </p:sp>
      <p:sp>
        <p:nvSpPr>
          <p:cNvPr id="1626" name="Google Shape;1626;p79"/>
          <p:cNvSpPr txBox="1"/>
          <p:nvPr/>
        </p:nvSpPr>
        <p:spPr>
          <a:xfrm>
            <a:off x="6220163" y="6419987"/>
            <a:ext cx="707442" cy="46136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0.50</a:t>
            </a:r>
            <a:endParaRPr sz="1400" b="0" i="0" u="none" strike="noStrike" cap="none">
              <a:solidFill>
                <a:srgbClr val="000000"/>
              </a:solidFill>
              <a:latin typeface="Arial"/>
              <a:ea typeface="Arial"/>
              <a:cs typeface="Arial"/>
              <a:sym typeface="Arial"/>
            </a:endParaRPr>
          </a:p>
        </p:txBody>
      </p:sp>
      <p:sp>
        <p:nvSpPr>
          <p:cNvPr id="1627" name="Google Shape;1627;p79"/>
          <p:cNvSpPr txBox="1"/>
          <p:nvPr/>
        </p:nvSpPr>
        <p:spPr>
          <a:xfrm>
            <a:off x="6216106" y="4214698"/>
            <a:ext cx="707442" cy="461366"/>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0.75</a:t>
            </a:r>
            <a:endParaRPr sz="1400" b="0" i="0" u="none" strike="noStrike" cap="none">
              <a:solidFill>
                <a:srgbClr val="000000"/>
              </a:solidFill>
              <a:latin typeface="Arial"/>
              <a:ea typeface="Arial"/>
              <a:cs typeface="Arial"/>
              <a:sym typeface="Arial"/>
            </a:endParaRPr>
          </a:p>
        </p:txBody>
      </p:sp>
      <p:sp>
        <p:nvSpPr>
          <p:cNvPr id="1628" name="Google Shape;1628;p79"/>
          <p:cNvSpPr txBox="1"/>
          <p:nvPr/>
        </p:nvSpPr>
        <p:spPr>
          <a:xfrm>
            <a:off x="6220163" y="8731094"/>
            <a:ext cx="707442" cy="461366"/>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0.25</a:t>
            </a:r>
            <a:endParaRPr sz="1400" b="0" i="0" u="none" strike="noStrike" cap="none">
              <a:solidFill>
                <a:srgbClr val="000000"/>
              </a:solidFill>
              <a:latin typeface="Arial"/>
              <a:ea typeface="Arial"/>
              <a:cs typeface="Arial"/>
              <a:sym typeface="Arial"/>
            </a:endParaRPr>
          </a:p>
        </p:txBody>
      </p:sp>
      <p:sp>
        <p:nvSpPr>
          <p:cNvPr id="1629" name="Google Shape;1629;p79"/>
          <p:cNvSpPr txBox="1"/>
          <p:nvPr/>
        </p:nvSpPr>
        <p:spPr>
          <a:xfrm>
            <a:off x="7560344" y="12085677"/>
            <a:ext cx="11675051" cy="646922"/>
          </a:xfrm>
          <a:prstGeom prst="rect">
            <a:avLst/>
          </a:prstGeom>
          <a:noFill/>
          <a:ln>
            <a:noFill/>
          </a:ln>
        </p:spPr>
        <p:txBody>
          <a:bodyPr spcFirstLastPara="1" wrap="square" lIns="50800" tIns="50800" rIns="50800" bIns="50800" anchor="t" anchorCtr="0">
            <a:normAutofit fontScale="92500"/>
          </a:bodyPr>
          <a:lstStyle/>
          <a:p>
            <a:pPr marL="413512" marR="0" lvl="0" indent="-413512" algn="l" rtl="0">
              <a:lnSpc>
                <a:spcPct val="100000"/>
              </a:lnSpc>
              <a:spcBef>
                <a:spcPts val="0"/>
              </a:spcBef>
              <a:spcAft>
                <a:spcPts val="0"/>
              </a:spcAft>
              <a:buClr>
                <a:srgbClr val="000000"/>
              </a:buClr>
              <a:buSzPct val="132976"/>
              <a:buFont typeface="Helvetica Neue"/>
              <a:buChar char="■"/>
            </a:pPr>
            <a:r>
              <a:rPr lang="en-US" sz="3256" b="1" i="0" u="none" strike="noStrike" cap="none">
                <a:solidFill>
                  <a:srgbClr val="000000"/>
                </a:solidFill>
                <a:latin typeface="Helvetica Neue"/>
                <a:ea typeface="Helvetica Neue"/>
                <a:cs typeface="Helvetica Neue"/>
                <a:sym typeface="Helvetica Neue"/>
              </a:rPr>
              <a:t>normalized data, better generalization, faster convergence</a:t>
            </a:r>
            <a:endParaRPr sz="1400" b="0" i="0" u="none" strike="noStrike" cap="none">
              <a:solidFill>
                <a:srgbClr val="000000"/>
              </a:solidFill>
              <a:latin typeface="Arial"/>
              <a:ea typeface="Arial"/>
              <a:cs typeface="Arial"/>
              <a:sym typeface="Arial"/>
            </a:endParaRPr>
          </a:p>
        </p:txBody>
      </p:sp>
      <p:sp>
        <p:nvSpPr>
          <p:cNvPr id="1630" name="Google Shape;1630;p79"/>
          <p:cNvSpPr txBox="1"/>
          <p:nvPr/>
        </p:nvSpPr>
        <p:spPr>
          <a:xfrm>
            <a:off x="11832221" y="6608622"/>
            <a:ext cx="719558" cy="498756"/>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600"/>
              <a:buFont typeface="Helvetica Neue"/>
              <a:buNone/>
            </a:pPr>
            <a:endParaRPr sz="2600" b="0" i="0" u="none" strike="noStrike" cap="none">
              <a:solidFill>
                <a:srgbClr val="5E5E5E"/>
              </a:solidFill>
              <a:latin typeface="Helvetica Neue"/>
              <a:ea typeface="Helvetica Neue"/>
              <a:cs typeface="Helvetica Neue"/>
              <a:sym typeface="Helvetica Neue"/>
            </a:endParaRPr>
          </a:p>
        </p:txBody>
      </p:sp>
      <p:sp>
        <p:nvSpPr>
          <p:cNvPr id="1631" name="Google Shape;1631;p79"/>
          <p:cNvSpPr txBox="1"/>
          <p:nvPr/>
        </p:nvSpPr>
        <p:spPr>
          <a:xfrm>
            <a:off x="19359775" y="10825289"/>
            <a:ext cx="2248815" cy="471924"/>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5E5E5E"/>
              </a:buClr>
              <a:buSzPts val="2400"/>
              <a:buFont typeface="Helvetica Neue"/>
              <a:buNone/>
            </a:pPr>
            <a:r>
              <a:rPr lang="en-US" sz="2400" b="0" i="0" u="none" strike="noStrike" cap="none">
                <a:solidFill>
                  <a:srgbClr val="5E5E5E"/>
                </a:solidFill>
                <a:latin typeface="Helvetica Neue"/>
                <a:ea typeface="Helvetica Neue"/>
                <a:cs typeface="Helvetica Neue"/>
                <a:sym typeface="Helvetica Neue"/>
              </a:rPr>
              <a:t>Sulfur Dioxide</a:t>
            </a:r>
            <a:endParaRPr sz="1400" b="0" i="0" u="none" strike="noStrike" cap="none">
              <a:solidFill>
                <a:srgbClr val="000000"/>
              </a:solidFill>
              <a:latin typeface="Arial"/>
              <a:ea typeface="Arial"/>
              <a:cs typeface="Arial"/>
              <a:sym typeface="Arial"/>
            </a:endParaRPr>
          </a:p>
        </p:txBody>
      </p:sp>
      <p:cxnSp>
        <p:nvCxnSpPr>
          <p:cNvPr id="1632" name="Google Shape;1632;p79"/>
          <p:cNvCxnSpPr/>
          <p:nvPr/>
        </p:nvCxnSpPr>
        <p:spPr>
          <a:xfrm rot="10800000" flipH="1">
            <a:off x="8352376" y="-272786"/>
            <a:ext cx="12011167" cy="14441819"/>
          </a:xfrm>
          <a:prstGeom prst="straightConnector1">
            <a:avLst/>
          </a:prstGeom>
          <a:noFill/>
          <a:ln w="38100" cap="flat" cmpd="sng">
            <a:solidFill>
              <a:srgbClr val="EB220C"/>
            </a:solidFill>
            <a:prstDash val="dashDot"/>
            <a:miter lim="400000"/>
            <a:headEnd type="none" w="sm" len="sm"/>
            <a:tailEnd type="none" w="sm" len="sm"/>
          </a:ln>
        </p:spPr>
      </p:cxn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113"/>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56</a:t>
            </a:fld>
            <a:endParaRPr/>
          </a:p>
        </p:txBody>
      </p:sp>
      <p:sp>
        <p:nvSpPr>
          <p:cNvPr id="1851" name="Google Shape;1851;p113"/>
          <p:cNvSpPr txBox="1"/>
          <p:nvPr/>
        </p:nvSpPr>
        <p:spPr>
          <a:xfrm>
            <a:off x="13205171" y="6516291"/>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rgbClr val="484644"/>
                </a:solidFill>
                <a:latin typeface="Helvetica Neue"/>
                <a:ea typeface="Helvetica Neue"/>
                <a:cs typeface="Helvetica Neue"/>
                <a:sym typeface="Helvetica Neue"/>
              </a:rPr>
              <a:t>normalized</a:t>
            </a:r>
            <a:r>
              <a:rPr lang="en-US" sz="4268" b="0" i="0" u="none" strike="noStrike" cap="none">
                <a:solidFill>
                  <a:srgbClr val="484644"/>
                </a:solidFill>
                <a:latin typeface="Helvetica Neue"/>
                <a:ea typeface="Helvetica Neue"/>
                <a:cs typeface="Helvetica Neue"/>
                <a:sym typeface="Helvetica Neue"/>
              </a:rPr>
              <a:t> data</a:t>
            </a:r>
            <a:endParaRPr sz="1400" b="0" i="0" u="none" strike="noStrike" cap="none">
              <a:solidFill>
                <a:srgbClr val="484644"/>
              </a:solidFill>
              <a:latin typeface="Arial"/>
              <a:ea typeface="Arial"/>
              <a:cs typeface="Arial"/>
              <a:sym typeface="Arial"/>
            </a:endParaRPr>
          </a:p>
        </p:txBody>
      </p:sp>
      <p:sp>
        <p:nvSpPr>
          <p:cNvPr id="1852" name="Google Shape;1852;p113"/>
          <p:cNvSpPr txBox="1"/>
          <p:nvPr/>
        </p:nvSpPr>
        <p:spPr>
          <a:xfrm>
            <a:off x="4101975" y="6404839"/>
            <a:ext cx="28176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more</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853" name="Google Shape;1853;p113"/>
          <p:cNvSpPr txBox="1"/>
          <p:nvPr/>
        </p:nvSpPr>
        <p:spPr>
          <a:xfrm>
            <a:off x="8010373" y="6396139"/>
            <a:ext cx="41040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balanced</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854" name="Google Shape;1854;p113"/>
          <p:cNvSpPr txBox="1"/>
          <p:nvPr/>
        </p:nvSpPr>
        <p:spPr>
          <a:xfrm>
            <a:off x="18687070" y="6356868"/>
            <a:ext cx="3480204"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chemeClr val="lt2"/>
                </a:solidFill>
                <a:latin typeface="Helvetica Neue"/>
                <a:ea typeface="Helvetica Neue"/>
                <a:cs typeface="Helvetica Neue"/>
                <a:sym typeface="Helvetica Neue"/>
              </a:rPr>
              <a:t>quality</a:t>
            </a:r>
            <a:r>
              <a:rPr lang="en-US" sz="4400" b="0" i="0" u="none" strike="noStrike" cap="none">
                <a:solidFill>
                  <a:schemeClr val="lt2"/>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858"/>
        <p:cNvGrpSpPr/>
        <p:nvPr/>
      </p:nvGrpSpPr>
      <p:grpSpPr>
        <a:xfrm>
          <a:off x="0" y="0"/>
          <a:ext cx="0" cy="0"/>
          <a:chOff x="0" y="0"/>
          <a:chExt cx="0" cy="0"/>
        </a:xfrm>
      </p:grpSpPr>
      <p:sp>
        <p:nvSpPr>
          <p:cNvPr id="1859" name="Google Shape;1859;p114"/>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57</a:t>
            </a:fld>
            <a:endParaRPr/>
          </a:p>
        </p:txBody>
      </p:sp>
      <p:sp>
        <p:nvSpPr>
          <p:cNvPr id="1860" name="Google Shape;1860;p114"/>
          <p:cNvSpPr txBox="1"/>
          <p:nvPr/>
        </p:nvSpPr>
        <p:spPr>
          <a:xfrm>
            <a:off x="13205171" y="6516291"/>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chemeClr val="lt2"/>
                </a:solidFill>
                <a:latin typeface="Helvetica Neue"/>
                <a:ea typeface="Helvetica Neue"/>
                <a:cs typeface="Helvetica Neue"/>
                <a:sym typeface="Helvetica Neue"/>
              </a:rPr>
              <a:t>normalized</a:t>
            </a:r>
            <a:r>
              <a:rPr lang="en-US" sz="4268"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861" name="Google Shape;1861;p114"/>
          <p:cNvSpPr txBox="1"/>
          <p:nvPr/>
        </p:nvSpPr>
        <p:spPr>
          <a:xfrm>
            <a:off x="4101975" y="6404839"/>
            <a:ext cx="28176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more</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862" name="Google Shape;1862;p114"/>
          <p:cNvSpPr txBox="1"/>
          <p:nvPr/>
        </p:nvSpPr>
        <p:spPr>
          <a:xfrm>
            <a:off x="8010373" y="6396139"/>
            <a:ext cx="41040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chemeClr val="lt2"/>
                </a:solidFill>
                <a:latin typeface="Helvetica Neue"/>
                <a:ea typeface="Helvetica Neue"/>
                <a:cs typeface="Helvetica Neue"/>
                <a:sym typeface="Helvetica Neue"/>
              </a:rPr>
              <a:t>balanced</a:t>
            </a:r>
            <a:r>
              <a:rPr lang="en-US" sz="4400" b="0" i="0" u="none" strike="noStrike" cap="none">
                <a:solidFill>
                  <a:schemeClr val="lt2"/>
                </a:solidFill>
                <a:latin typeface="Helvetica Neue"/>
                <a:ea typeface="Helvetica Neue"/>
                <a:cs typeface="Helvetica Neue"/>
                <a:sym typeface="Helvetica Neue"/>
              </a:rPr>
              <a:t> data</a:t>
            </a:r>
            <a:endParaRPr sz="1400" b="0" i="0" u="none" strike="noStrike" cap="none">
              <a:solidFill>
                <a:schemeClr val="lt2"/>
              </a:solidFill>
              <a:latin typeface="Arial"/>
              <a:ea typeface="Arial"/>
              <a:cs typeface="Arial"/>
              <a:sym typeface="Arial"/>
            </a:endParaRPr>
          </a:p>
        </p:txBody>
      </p:sp>
      <p:sp>
        <p:nvSpPr>
          <p:cNvPr id="1863" name="Google Shape;1863;p114"/>
          <p:cNvSpPr txBox="1"/>
          <p:nvPr/>
        </p:nvSpPr>
        <p:spPr>
          <a:xfrm>
            <a:off x="18687070" y="6356868"/>
            <a:ext cx="3480204"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rgbClr val="484644"/>
                </a:solidFill>
                <a:latin typeface="Helvetica Neue"/>
                <a:ea typeface="Helvetica Neue"/>
                <a:cs typeface="Helvetica Neue"/>
                <a:sym typeface="Helvetica Neue"/>
              </a:rPr>
              <a:t>quality</a:t>
            </a:r>
            <a:r>
              <a:rPr lang="en-US" sz="4400" b="0" i="0" u="none" strike="noStrike" cap="none">
                <a:solidFill>
                  <a:srgbClr val="484644"/>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867"/>
        <p:cNvGrpSpPr/>
        <p:nvPr/>
      </p:nvGrpSpPr>
      <p:grpSpPr>
        <a:xfrm>
          <a:off x="0" y="0"/>
          <a:ext cx="0" cy="0"/>
          <a:chOff x="0" y="0"/>
          <a:chExt cx="0" cy="0"/>
        </a:xfrm>
      </p:grpSpPr>
      <p:pic>
        <p:nvPicPr>
          <p:cNvPr id="1868" name="Google Shape;1868;p115" descr="Data Quality pie chart showing 6 main attributes required for high quality data: accuracy, completeness, format, consistency, duplication and integrity."/>
          <p:cNvPicPr preferRelativeResize="0"/>
          <p:nvPr/>
        </p:nvPicPr>
        <p:blipFill rotWithShape="1">
          <a:blip r:embed="rId3">
            <a:alphaModFix/>
          </a:blip>
          <a:srcRect/>
          <a:stretch/>
        </p:blipFill>
        <p:spPr>
          <a:xfrm>
            <a:off x="7112000" y="3511550"/>
            <a:ext cx="10160000" cy="6692900"/>
          </a:xfrm>
          <a:prstGeom prst="rect">
            <a:avLst/>
          </a:prstGeom>
          <a:noFill/>
          <a:ln>
            <a:noFill/>
          </a:ln>
        </p:spPr>
      </p:pic>
      <p:sp>
        <p:nvSpPr>
          <p:cNvPr id="1869" name="Google Shape;1869;p115"/>
          <p:cNvSpPr txBox="1"/>
          <p:nvPr/>
        </p:nvSpPr>
        <p:spPr>
          <a:xfrm>
            <a:off x="10262625" y="11805181"/>
            <a:ext cx="385874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Arial"/>
                <a:ea typeface="Arial"/>
                <a:cs typeface="Arial"/>
                <a:sym typeface="Arial"/>
              </a:rPr>
              <a:t>Image credit: Passionned Group</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873"/>
        <p:cNvGrpSpPr/>
        <p:nvPr/>
      </p:nvGrpSpPr>
      <p:grpSpPr>
        <a:xfrm>
          <a:off x="0" y="0"/>
          <a:ext cx="0" cy="0"/>
          <a:chOff x="0" y="0"/>
          <a:chExt cx="0" cy="0"/>
        </a:xfrm>
      </p:grpSpPr>
      <p:sp>
        <p:nvSpPr>
          <p:cNvPr id="1874" name="Google Shape;1874;p116"/>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59</a:t>
            </a:fld>
            <a:endParaRPr/>
          </a:p>
        </p:txBody>
      </p:sp>
      <p:sp>
        <p:nvSpPr>
          <p:cNvPr id="1875" name="Google Shape;1875;p116"/>
          <p:cNvSpPr txBox="1"/>
          <p:nvPr/>
        </p:nvSpPr>
        <p:spPr>
          <a:xfrm>
            <a:off x="13205171" y="6516291"/>
            <a:ext cx="4391100" cy="771300"/>
          </a:xfrm>
          <a:prstGeom prst="rect">
            <a:avLst/>
          </a:prstGeom>
          <a:noFill/>
          <a:ln>
            <a:noFill/>
          </a:ln>
        </p:spPr>
        <p:txBody>
          <a:bodyPr spcFirstLastPara="1" wrap="square" lIns="50800" tIns="50800" rIns="50800" bIns="50800" anchor="ctr" anchorCtr="0">
            <a:normAutofit fontScale="92500" lnSpcReduction="10000"/>
          </a:bodyPr>
          <a:lstStyle/>
          <a:p>
            <a:pPr marL="0" marR="0" lvl="0" indent="0" algn="ctr" rtl="0">
              <a:lnSpc>
                <a:spcPct val="120000"/>
              </a:lnSpc>
              <a:spcBef>
                <a:spcPts val="0"/>
              </a:spcBef>
              <a:spcAft>
                <a:spcPts val="0"/>
              </a:spcAft>
              <a:buClr>
                <a:srgbClr val="D5D5D5"/>
              </a:buClr>
              <a:buSzPct val="108108"/>
              <a:buFont typeface="Helvetica Neue"/>
              <a:buNone/>
            </a:pPr>
            <a:r>
              <a:rPr lang="en-US" sz="4268" b="1" i="0" u="none" strike="noStrike" cap="none">
                <a:solidFill>
                  <a:srgbClr val="484644"/>
                </a:solidFill>
                <a:latin typeface="Helvetica Neue"/>
                <a:ea typeface="Helvetica Neue"/>
                <a:cs typeface="Helvetica Neue"/>
                <a:sym typeface="Helvetica Neue"/>
              </a:rPr>
              <a:t>normalized</a:t>
            </a:r>
            <a:r>
              <a:rPr lang="en-US" sz="4268" b="0" i="0" u="none" strike="noStrike" cap="none">
                <a:solidFill>
                  <a:srgbClr val="484644"/>
                </a:solidFill>
                <a:latin typeface="Helvetica Neue"/>
                <a:ea typeface="Helvetica Neue"/>
                <a:cs typeface="Helvetica Neue"/>
                <a:sym typeface="Helvetica Neue"/>
              </a:rPr>
              <a:t> data</a:t>
            </a:r>
            <a:endParaRPr sz="1400" b="0" i="0" u="none" strike="noStrike" cap="none">
              <a:solidFill>
                <a:srgbClr val="484644"/>
              </a:solidFill>
              <a:latin typeface="Arial"/>
              <a:ea typeface="Arial"/>
              <a:cs typeface="Arial"/>
              <a:sym typeface="Arial"/>
            </a:endParaRPr>
          </a:p>
        </p:txBody>
      </p:sp>
      <p:sp>
        <p:nvSpPr>
          <p:cNvPr id="1876" name="Google Shape;1876;p116"/>
          <p:cNvSpPr txBox="1"/>
          <p:nvPr/>
        </p:nvSpPr>
        <p:spPr>
          <a:xfrm>
            <a:off x="4101975" y="6472400"/>
            <a:ext cx="2817600" cy="780000"/>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1" i="0" u="none" strike="noStrike" cap="none">
                <a:solidFill>
                  <a:srgbClr val="000000"/>
                </a:solidFill>
                <a:latin typeface="Helvetica Neue"/>
                <a:ea typeface="Helvetica Neue"/>
                <a:cs typeface="Helvetica Neue"/>
                <a:sym typeface="Helvetica Neue"/>
              </a:rPr>
              <a:t>more</a:t>
            </a:r>
            <a:r>
              <a:rPr lang="en-US" sz="4400" b="0" i="0" u="none" strike="noStrike" cap="none">
                <a:solidFill>
                  <a:srgbClr val="000000"/>
                </a:solidFill>
                <a:latin typeface="Helvetica Neue"/>
                <a:ea typeface="Helvetica Neue"/>
                <a:cs typeface="Helvetica Neue"/>
                <a:sym typeface="Helvetica Neue"/>
              </a:rPr>
              <a:t> data</a:t>
            </a:r>
            <a:endParaRPr sz="1400" b="0" i="0" u="none" strike="noStrike" cap="none">
              <a:solidFill>
                <a:srgbClr val="000000"/>
              </a:solidFill>
              <a:latin typeface="Arial"/>
              <a:ea typeface="Arial"/>
              <a:cs typeface="Arial"/>
              <a:sym typeface="Arial"/>
            </a:endParaRPr>
          </a:p>
        </p:txBody>
      </p:sp>
      <p:sp>
        <p:nvSpPr>
          <p:cNvPr id="1877" name="Google Shape;1877;p116"/>
          <p:cNvSpPr txBox="1"/>
          <p:nvPr/>
        </p:nvSpPr>
        <p:spPr>
          <a:xfrm>
            <a:off x="8088000" y="6400439"/>
            <a:ext cx="4104000"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D5D5D5"/>
              </a:buClr>
              <a:buSzPts val="4400"/>
              <a:buFont typeface="Helvetica Neue"/>
              <a:buNone/>
            </a:pPr>
            <a:r>
              <a:rPr lang="en-US" sz="4400" b="1" i="0" u="none" strike="noStrike" cap="none">
                <a:solidFill>
                  <a:srgbClr val="484644"/>
                </a:solidFill>
                <a:latin typeface="Helvetica Neue"/>
                <a:ea typeface="Helvetica Neue"/>
                <a:cs typeface="Helvetica Neue"/>
                <a:sym typeface="Helvetica Neue"/>
              </a:rPr>
              <a:t>balanced</a:t>
            </a:r>
            <a:r>
              <a:rPr lang="en-US" sz="4400" b="0" i="0" u="none" strike="noStrike" cap="none">
                <a:solidFill>
                  <a:srgbClr val="484644"/>
                </a:solidFill>
                <a:latin typeface="Helvetica Neue"/>
                <a:ea typeface="Helvetica Neue"/>
                <a:cs typeface="Helvetica Neue"/>
                <a:sym typeface="Helvetica Neue"/>
              </a:rPr>
              <a:t> data</a:t>
            </a:r>
            <a:endParaRPr sz="1400" b="0" i="0" u="none" strike="noStrike" cap="none">
              <a:solidFill>
                <a:srgbClr val="484644"/>
              </a:solidFill>
              <a:latin typeface="Arial"/>
              <a:ea typeface="Arial"/>
              <a:cs typeface="Arial"/>
              <a:sym typeface="Arial"/>
            </a:endParaRPr>
          </a:p>
        </p:txBody>
      </p:sp>
      <p:sp>
        <p:nvSpPr>
          <p:cNvPr id="1878" name="Google Shape;1878;p116"/>
          <p:cNvSpPr txBox="1"/>
          <p:nvPr/>
        </p:nvSpPr>
        <p:spPr>
          <a:xfrm>
            <a:off x="18687070" y="6356868"/>
            <a:ext cx="3480204" cy="825419"/>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4400" b="1" i="0" u="none" strike="noStrike" cap="none">
                <a:solidFill>
                  <a:srgbClr val="484644"/>
                </a:solidFill>
                <a:latin typeface="Helvetica Neue"/>
                <a:ea typeface="Helvetica Neue"/>
                <a:cs typeface="Helvetica Neue"/>
                <a:sym typeface="Helvetica Neue"/>
              </a:rPr>
              <a:t>quality</a:t>
            </a:r>
            <a:r>
              <a:rPr lang="en-US" sz="4400" b="0" i="0" u="none" strike="noStrike" cap="none">
                <a:solidFill>
                  <a:srgbClr val="484644"/>
                </a:solidFill>
                <a:latin typeface="Helvetica Neue"/>
                <a:ea typeface="Helvetica Neue"/>
                <a:cs typeface="Helvetica Neue"/>
                <a:sym typeface="Helvetica Neue"/>
              </a:rPr>
              <a:t> data</a:t>
            </a:r>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35"/>
          <p:cNvSpPr txBox="1"/>
          <p:nvPr/>
        </p:nvSpPr>
        <p:spPr>
          <a:xfrm>
            <a:off x="6010830" y="7060534"/>
            <a:ext cx="3931109" cy="783523"/>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4C7F"/>
              </a:buClr>
              <a:buSzPts val="4500"/>
              <a:buFont typeface="Helvetica Neue"/>
              <a:buNone/>
            </a:pPr>
            <a:r>
              <a:rPr lang="en-US" sz="4500" b="1" i="0" u="none" strike="noStrike" cap="none">
                <a:solidFill>
                  <a:srgbClr val="004C7F"/>
                </a:solidFill>
                <a:latin typeface="Helvetica Neue"/>
                <a:ea typeface="Helvetica Neue"/>
                <a:cs typeface="Helvetica Neue"/>
                <a:sym typeface="Helvetica Neue"/>
              </a:rPr>
              <a:t>protein shape</a:t>
            </a:r>
            <a:endParaRPr sz="1400" b="0" i="0" u="none" strike="noStrike" cap="none">
              <a:solidFill>
                <a:srgbClr val="000000"/>
              </a:solidFill>
              <a:latin typeface="Arial"/>
              <a:ea typeface="Arial"/>
              <a:cs typeface="Arial"/>
              <a:sym typeface="Arial"/>
            </a:endParaRPr>
          </a:p>
        </p:txBody>
      </p:sp>
      <p:pic>
        <p:nvPicPr>
          <p:cNvPr id="144" name="Google Shape;144;p35" descr="Line Line"/>
          <p:cNvPicPr preferRelativeResize="0"/>
          <p:nvPr/>
        </p:nvPicPr>
        <p:blipFill rotWithShape="1">
          <a:blip r:embed="rId3">
            <a:alphaModFix/>
          </a:blip>
          <a:srcRect/>
          <a:stretch/>
        </p:blipFill>
        <p:spPr>
          <a:xfrm>
            <a:off x="10111268" y="7321699"/>
            <a:ext cx="866803" cy="311994"/>
          </a:xfrm>
          <a:prstGeom prst="rect">
            <a:avLst/>
          </a:prstGeom>
          <a:noFill/>
          <a:ln>
            <a:noFill/>
          </a:ln>
        </p:spPr>
      </p:pic>
      <p:pic>
        <p:nvPicPr>
          <p:cNvPr id="145" name="Google Shape;145;p35" descr="Line Line"/>
          <p:cNvPicPr preferRelativeResize="0"/>
          <p:nvPr/>
        </p:nvPicPr>
        <p:blipFill rotWithShape="1">
          <a:blip r:embed="rId3">
            <a:alphaModFix/>
          </a:blip>
          <a:srcRect/>
          <a:stretch/>
        </p:blipFill>
        <p:spPr>
          <a:xfrm>
            <a:off x="14522203" y="7321699"/>
            <a:ext cx="866803" cy="311994"/>
          </a:xfrm>
          <a:prstGeom prst="rect">
            <a:avLst/>
          </a:prstGeom>
          <a:noFill/>
          <a:ln>
            <a:noFill/>
          </a:ln>
        </p:spPr>
      </p:pic>
      <p:sp>
        <p:nvSpPr>
          <p:cNvPr id="146" name="Google Shape;146;p35"/>
          <p:cNvSpPr/>
          <p:nvPr/>
        </p:nvSpPr>
        <p:spPr>
          <a:xfrm>
            <a:off x="11409438" y="6842695"/>
            <a:ext cx="2640139" cy="1270001"/>
          </a:xfrm>
          <a:prstGeom prst="roundRect">
            <a:avLst>
              <a:gd name="adj" fmla="val 9388"/>
            </a:avLst>
          </a:prstGeom>
          <a:solidFill>
            <a:srgbClr val="D5D5D5"/>
          </a:solidFill>
          <a:ln w="76200" cap="flat" cmpd="sng">
            <a:solidFill>
              <a:srgbClr val="5E5E5E"/>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4000"/>
              <a:buFont typeface="Helvetica Neue"/>
              <a:buNone/>
            </a:pPr>
            <a:r>
              <a:rPr lang="en-US" sz="4000" b="0" i="0" u="none" strike="noStrike" cap="none">
                <a:solidFill>
                  <a:srgbClr val="000000"/>
                </a:solidFill>
                <a:latin typeface="Helvetica Neue"/>
                <a:ea typeface="Helvetica Neue"/>
                <a:cs typeface="Helvetica Neue"/>
                <a:sym typeface="Helvetica Neue"/>
              </a:rPr>
              <a:t>Model</a:t>
            </a:r>
            <a:endParaRPr sz="1400" b="0" i="0" u="none" strike="noStrike" cap="none">
              <a:solidFill>
                <a:srgbClr val="000000"/>
              </a:solidFill>
              <a:latin typeface="Arial"/>
              <a:ea typeface="Arial"/>
              <a:cs typeface="Arial"/>
              <a:sym typeface="Arial"/>
            </a:endParaRPr>
          </a:p>
        </p:txBody>
      </p:sp>
      <p:sp>
        <p:nvSpPr>
          <p:cNvPr id="147" name="Google Shape;147;p35"/>
          <p:cNvSpPr txBox="1"/>
          <p:nvPr/>
        </p:nvSpPr>
        <p:spPr>
          <a:xfrm>
            <a:off x="15814563" y="6842056"/>
            <a:ext cx="2558607" cy="1271281"/>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4500"/>
              <a:buFont typeface="Helvetica Neue"/>
              <a:buNone/>
            </a:pPr>
            <a:r>
              <a:rPr lang="en-US" sz="4500" b="1" i="0" u="none" strike="noStrike" cap="none">
                <a:solidFill>
                  <a:srgbClr val="006B64"/>
                </a:solidFill>
                <a:latin typeface="Helvetica Neue"/>
                <a:ea typeface="Helvetica Neue"/>
                <a:cs typeface="Helvetica Neue"/>
                <a:sym typeface="Helvetica Neue"/>
              </a:rPr>
              <a:t>progeria </a:t>
            </a:r>
            <a:endParaRPr sz="2400" b="0" i="0" u="none" strike="noStrike" cap="none">
              <a:solidFill>
                <a:srgbClr val="006B64"/>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rgbClr val="006B64"/>
              </a:buClr>
              <a:buSzPts val="3100"/>
              <a:buFont typeface="Helvetica Neue"/>
              <a:buNone/>
            </a:pPr>
            <a:r>
              <a:rPr lang="en-US" sz="3100" b="1" i="0" u="none" strike="noStrike" cap="none">
                <a:solidFill>
                  <a:srgbClr val="006B64"/>
                </a:solidFill>
                <a:latin typeface="Helvetica Neue"/>
                <a:ea typeface="Helvetica Neue"/>
                <a:cs typeface="Helvetica Neue"/>
                <a:sym typeface="Helvetica Neue"/>
              </a:rPr>
              <a:t>(yes or no)</a:t>
            </a:r>
            <a:endParaRPr sz="1400" b="0" i="0" u="none" strike="noStrike" cap="none">
              <a:solidFill>
                <a:srgbClr val="000000"/>
              </a:solidFill>
              <a:latin typeface="Arial"/>
              <a:ea typeface="Arial"/>
              <a:cs typeface="Arial"/>
              <a:sym typeface="Arial"/>
            </a:endParaRPr>
          </a:p>
        </p:txBody>
      </p:sp>
      <p:sp>
        <p:nvSpPr>
          <p:cNvPr id="148" name="Google Shape;148;p35"/>
          <p:cNvSpPr txBox="1"/>
          <p:nvPr/>
        </p:nvSpPr>
        <p:spPr>
          <a:xfrm>
            <a:off x="7547725" y="11814125"/>
            <a:ext cx="94281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Progeria affects ~159 patients in the US</a:t>
            </a:r>
            <a:endParaRPr sz="1400" b="0" i="0" u="none" strike="noStrike" cap="none">
              <a:solidFill>
                <a:srgbClr val="000000"/>
              </a:solidFill>
              <a:latin typeface="Arial"/>
              <a:ea typeface="Arial"/>
              <a:cs typeface="Arial"/>
              <a:sym typeface="Arial"/>
            </a:endParaRPr>
          </a:p>
        </p:txBody>
      </p:sp>
      <p:sp>
        <p:nvSpPr>
          <p:cNvPr id="149" name="Google Shape;149;p35"/>
          <p:cNvSpPr txBox="1"/>
          <p:nvPr/>
        </p:nvSpPr>
        <p:spPr>
          <a:xfrm>
            <a:off x="6934475" y="12477850"/>
            <a:ext cx="109767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0" i="0" u="none" strike="noStrike" cap="none">
                <a:solidFill>
                  <a:srgbClr val="000000"/>
                </a:solidFill>
                <a:latin typeface="Helvetica Neue"/>
                <a:ea typeface="Helvetica Neue"/>
                <a:cs typeface="Helvetica Neue"/>
                <a:sym typeface="Helvetica Neue"/>
              </a:rPr>
              <a:t>we have a dataset of all American pediatric patients</a:t>
            </a:r>
            <a:endParaRPr sz="1400" b="0" i="0" u="none" strike="noStrike" cap="none">
              <a:solidFill>
                <a:srgbClr val="000000"/>
              </a:solidFill>
              <a:latin typeface="Arial"/>
              <a:ea typeface="Arial"/>
              <a:cs typeface="Arial"/>
              <a:sym typeface="Arial"/>
            </a:endParaRPr>
          </a:p>
        </p:txBody>
      </p:sp>
      <p:sp>
        <p:nvSpPr>
          <p:cNvPr id="150" name="Google Shape;150;p35"/>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6</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882"/>
        <p:cNvGrpSpPr/>
        <p:nvPr/>
      </p:nvGrpSpPr>
      <p:grpSpPr>
        <a:xfrm>
          <a:off x="0" y="0"/>
          <a:ext cx="0" cy="0"/>
          <a:chOff x="0" y="0"/>
          <a:chExt cx="0" cy="0"/>
        </a:xfrm>
      </p:grpSpPr>
      <p:sp>
        <p:nvSpPr>
          <p:cNvPr id="1883" name="Google Shape;1883;p117"/>
          <p:cNvSpPr txBox="1">
            <a:spLocks noGrp="1"/>
          </p:cNvSpPr>
          <p:nvPr>
            <p:ph type="ctrTitle" idx="4294967295"/>
          </p:nvPr>
        </p:nvSpPr>
        <p:spPr>
          <a:xfrm>
            <a:off x="3632225" y="5555682"/>
            <a:ext cx="17119550" cy="2185827"/>
          </a:xfrm>
          <a:prstGeom prst="rect">
            <a:avLst/>
          </a:prstGeom>
          <a:noFill/>
          <a:ln>
            <a:noFill/>
          </a:ln>
        </p:spPr>
        <p:txBody>
          <a:bodyPr spcFirstLastPara="1" wrap="square" lIns="50800" tIns="50800" rIns="50800" bIns="50800" anchor="ctr" anchorCtr="0">
            <a:normAutofit/>
          </a:bodyPr>
          <a:lstStyle/>
          <a:p>
            <a:pPr marL="0" marR="0" lvl="0" indent="0" algn="ctr" rtl="0">
              <a:lnSpc>
                <a:spcPct val="80000"/>
              </a:lnSpc>
              <a:spcBef>
                <a:spcPts val="0"/>
              </a:spcBef>
              <a:spcAft>
                <a:spcPts val="0"/>
              </a:spcAft>
              <a:buClr>
                <a:srgbClr val="006B64"/>
              </a:buClr>
              <a:buSzPts val="9600"/>
              <a:buFont typeface="Helvetica Neue"/>
              <a:buNone/>
            </a:pPr>
            <a:r>
              <a:rPr lang="en-US" sz="9600" b="1" i="0" u="none" strike="noStrike" cap="none">
                <a:solidFill>
                  <a:srgbClr val="006B64"/>
                </a:solidFill>
                <a:latin typeface="Helvetica Neue"/>
                <a:ea typeface="Helvetica Neue"/>
                <a:cs typeface="Helvetica Neue"/>
                <a:sym typeface="Helvetica Neue"/>
              </a:rPr>
              <a:t>Missing Data</a:t>
            </a:r>
            <a:endParaRPr sz="8500" b="1" i="0" u="none" strike="noStrike" cap="none">
              <a:solidFill>
                <a:srgbClr val="000000"/>
              </a:solidFill>
              <a:latin typeface="Helvetica Neue"/>
              <a:ea typeface="Helvetica Neue"/>
              <a:cs typeface="Helvetica Neue"/>
              <a:sym typeface="Helvetica Neue"/>
            </a:endParaRPr>
          </a:p>
        </p:txBody>
      </p:sp>
      <p:sp>
        <p:nvSpPr>
          <p:cNvPr id="1884" name="Google Shape;1884;p117"/>
          <p:cNvSpPr txBox="1">
            <a:spLocks noGrp="1"/>
          </p:cNvSpPr>
          <p:nvPr>
            <p:ph type="sldNum" idx="12"/>
          </p:nvPr>
        </p:nvSpPr>
        <p:spPr>
          <a:xfrm>
            <a:off x="12065050" y="13080999"/>
            <a:ext cx="241403"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60</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888"/>
        <p:cNvGrpSpPr/>
        <p:nvPr/>
      </p:nvGrpSpPr>
      <p:grpSpPr>
        <a:xfrm>
          <a:off x="0" y="0"/>
          <a:ext cx="0" cy="0"/>
          <a:chOff x="0" y="0"/>
          <a:chExt cx="0" cy="0"/>
        </a:xfrm>
      </p:grpSpPr>
      <p:sp>
        <p:nvSpPr>
          <p:cNvPr id="1889" name="Google Shape;1889;p118"/>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61</a:t>
            </a:fld>
            <a:endParaRPr/>
          </a:p>
        </p:txBody>
      </p:sp>
      <p:sp>
        <p:nvSpPr>
          <p:cNvPr id="1891" name="Google Shape;1891;p118"/>
          <p:cNvSpPr txBox="1"/>
          <p:nvPr/>
        </p:nvSpPr>
        <p:spPr>
          <a:xfrm>
            <a:off x="0" y="5765086"/>
            <a:ext cx="17119550" cy="2185827"/>
          </a:xfrm>
          <a:prstGeom prst="rect">
            <a:avLst/>
          </a:prstGeom>
          <a:noFill/>
          <a:ln>
            <a:noFill/>
          </a:ln>
        </p:spPr>
        <p:txBody>
          <a:bodyPr spcFirstLastPara="1" wrap="square" lIns="50800" tIns="50800" rIns="50800" bIns="50800" anchor="ctr" anchorCtr="0">
            <a:normAutofit/>
          </a:bodyPr>
          <a:lstStyle/>
          <a:p>
            <a:pPr marL="0" marR="0" lvl="0" indent="0" algn="ctr" rtl="0">
              <a:lnSpc>
                <a:spcPct val="80000"/>
              </a:lnSpc>
              <a:spcBef>
                <a:spcPts val="0"/>
              </a:spcBef>
              <a:spcAft>
                <a:spcPts val="0"/>
              </a:spcAft>
              <a:buClr>
                <a:srgbClr val="006B64"/>
              </a:buClr>
              <a:buSzPts val="9600"/>
              <a:buFont typeface="Helvetica Neue"/>
              <a:buNone/>
            </a:pPr>
            <a:r>
              <a:rPr lang="en-US" sz="9600" b="1" i="0" u="none" strike="noStrike" cap="none">
                <a:solidFill>
                  <a:srgbClr val="006B64"/>
                </a:solidFill>
                <a:latin typeface="Helvetica Neue"/>
                <a:ea typeface="Helvetica Neue"/>
                <a:cs typeface="Helvetica Neue"/>
                <a:sym typeface="Helvetica Neue"/>
              </a:rPr>
              <a:t>Missing Data</a:t>
            </a:r>
            <a:endParaRPr sz="8500" b="1" i="0" u="none" strike="noStrike" cap="none">
              <a:solidFill>
                <a:srgbClr val="000000"/>
              </a:solidFill>
              <a:latin typeface="Helvetica Neue"/>
              <a:ea typeface="Helvetica Neue"/>
              <a:cs typeface="Helvetica Neue"/>
              <a:sym typeface="Helvetica Neue"/>
            </a:endParaRPr>
          </a:p>
        </p:txBody>
      </p:sp>
      <p:sp>
        <p:nvSpPr>
          <p:cNvPr id="2" name="Google Shape;1899;p119">
            <a:extLst>
              <a:ext uri="{FF2B5EF4-FFF2-40B4-BE49-F238E27FC236}">
                <a16:creationId xmlns:a16="http://schemas.microsoft.com/office/drawing/2014/main" id="{C1BDF1D0-5111-5809-B221-1C0F12856B3B}"/>
              </a:ext>
            </a:extLst>
          </p:cNvPr>
          <p:cNvSpPr txBox="1"/>
          <p:nvPr/>
        </p:nvSpPr>
        <p:spPr>
          <a:xfrm>
            <a:off x="14408728" y="4549637"/>
            <a:ext cx="9194762"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dirty="0">
                <a:latin typeface="Helvetica Neue"/>
                <a:ea typeface="Helvetica Neue"/>
                <a:cs typeface="Helvetica Neue"/>
                <a:sym typeface="Helvetica Neue"/>
              </a:rPr>
              <a:t>R</a:t>
            </a:r>
            <a:r>
              <a:rPr lang="en-US" sz="4400" b="0" i="0" u="none" strike="noStrike" cap="none" dirty="0">
                <a:solidFill>
                  <a:srgbClr val="000000"/>
                </a:solidFill>
                <a:latin typeface="Helvetica Neue"/>
                <a:ea typeface="Helvetica Neue"/>
                <a:cs typeface="Helvetica Neue"/>
                <a:sym typeface="Helvetica Neue"/>
              </a:rPr>
              <a:t>emove</a:t>
            </a:r>
            <a:endParaRPr sz="1400" b="0" i="0" u="none" strike="noStrike" cap="none" dirty="0">
              <a:solidFill>
                <a:srgbClr val="000000"/>
              </a:solidFill>
              <a:latin typeface="Arial"/>
              <a:ea typeface="Arial"/>
              <a:cs typeface="Arial"/>
              <a:sym typeface="Arial"/>
            </a:endParaRPr>
          </a:p>
        </p:txBody>
      </p:sp>
      <p:sp>
        <p:nvSpPr>
          <p:cNvPr id="3" name="Google Shape;1901;p119">
            <a:extLst>
              <a:ext uri="{FF2B5EF4-FFF2-40B4-BE49-F238E27FC236}">
                <a16:creationId xmlns:a16="http://schemas.microsoft.com/office/drawing/2014/main" id="{C48E5D49-D1D4-35BE-91A0-10D820A69BEA}"/>
              </a:ext>
            </a:extLst>
          </p:cNvPr>
          <p:cNvSpPr txBox="1"/>
          <p:nvPr/>
        </p:nvSpPr>
        <p:spPr>
          <a:xfrm>
            <a:off x="14561128" y="7386218"/>
            <a:ext cx="9194762"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0" i="0" u="none" strike="noStrike" cap="none" dirty="0">
                <a:solidFill>
                  <a:srgbClr val="000000"/>
                </a:solidFill>
                <a:latin typeface="Helvetica Neue"/>
                <a:ea typeface="Helvetica Neue"/>
                <a:cs typeface="Helvetica Neue"/>
                <a:sym typeface="Helvetica Neue"/>
              </a:rPr>
              <a:t>Regression to fill in</a:t>
            </a:r>
            <a:endParaRPr sz="1400" b="0" i="0" u="none" strike="noStrike" cap="none" dirty="0">
              <a:solidFill>
                <a:srgbClr val="000000"/>
              </a:solidFill>
              <a:latin typeface="Arial"/>
              <a:ea typeface="Arial"/>
              <a:cs typeface="Arial"/>
              <a:sym typeface="Arial"/>
            </a:endParaRPr>
          </a:p>
        </p:txBody>
      </p:sp>
      <p:sp>
        <p:nvSpPr>
          <p:cNvPr id="4" name="Google Shape;1902;p119">
            <a:extLst>
              <a:ext uri="{FF2B5EF4-FFF2-40B4-BE49-F238E27FC236}">
                <a16:creationId xmlns:a16="http://schemas.microsoft.com/office/drawing/2014/main" id="{25D7ACB0-E5F4-2113-4E2F-5794B656BF99}"/>
              </a:ext>
            </a:extLst>
          </p:cNvPr>
          <p:cNvSpPr txBox="1"/>
          <p:nvPr/>
        </p:nvSpPr>
        <p:spPr>
          <a:xfrm>
            <a:off x="14561128" y="6003641"/>
            <a:ext cx="9194762"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b="0" i="0" u="none" strike="noStrike" cap="none">
                <a:solidFill>
                  <a:srgbClr val="000000"/>
                </a:solidFill>
                <a:latin typeface="Helvetica Neue"/>
                <a:ea typeface="Helvetica Neue"/>
                <a:cs typeface="Helvetica Neue"/>
                <a:sym typeface="Helvetica Neue"/>
              </a:rPr>
              <a:t>Use mean/most often</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5" name="Google Shape;845;p47"/>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62</a:t>
            </a:fld>
            <a:endParaRPr/>
          </a:p>
        </p:txBody>
      </p:sp>
      <p:sp>
        <p:nvSpPr>
          <p:cNvPr id="3" name="Google Shape;852;p48">
            <a:extLst>
              <a:ext uri="{FF2B5EF4-FFF2-40B4-BE49-F238E27FC236}">
                <a16:creationId xmlns:a16="http://schemas.microsoft.com/office/drawing/2014/main" id="{42DFE3F5-3FEE-F1A9-B0B4-4CD4B283466B}"/>
              </a:ext>
            </a:extLst>
          </p:cNvPr>
          <p:cNvSpPr txBox="1"/>
          <p:nvPr/>
        </p:nvSpPr>
        <p:spPr>
          <a:xfrm>
            <a:off x="14408728" y="4549637"/>
            <a:ext cx="9194762"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i="0" u="none" strike="noStrike" cap="none" dirty="0">
                <a:latin typeface="Helvetica Neue"/>
                <a:ea typeface="Helvetica Neue"/>
                <a:cs typeface="Helvetica Neue"/>
                <a:sym typeface="Helvetica Neue"/>
              </a:rPr>
              <a:t>remove</a:t>
            </a:r>
            <a:endParaRPr dirty="0"/>
          </a:p>
        </p:txBody>
      </p:sp>
      <p:sp>
        <p:nvSpPr>
          <p:cNvPr id="6" name="Google Shape;129;p4">
            <a:extLst>
              <a:ext uri="{FF2B5EF4-FFF2-40B4-BE49-F238E27FC236}">
                <a16:creationId xmlns:a16="http://schemas.microsoft.com/office/drawing/2014/main" id="{379B1E19-68F4-4A28-CA86-2438FD9E5377}"/>
              </a:ext>
            </a:extLst>
          </p:cNvPr>
          <p:cNvSpPr txBox="1">
            <a:spLocks/>
          </p:cNvSpPr>
          <p:nvPr/>
        </p:nvSpPr>
        <p:spPr>
          <a:xfrm>
            <a:off x="0" y="5765086"/>
            <a:ext cx="17119550" cy="2185827"/>
          </a:xfrm>
          <a:prstGeom prst="rect">
            <a:avLst/>
          </a:prstGeom>
          <a:noFill/>
          <a:ln>
            <a:noFill/>
          </a:ln>
        </p:spPr>
        <p:txBody>
          <a:bodyPr spcFirstLastPara="1" wrap="square" lIns="50800" tIns="50800" rIns="50800" bIns="50800" anchor="ctr" anchorCtr="0">
            <a:norm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1pPr>
            <a:lvl2pPr marR="0" lvl="1"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2pPr>
            <a:lvl3pPr marR="0" lvl="2"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3pPr>
            <a:lvl4pPr marR="0" lvl="3"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4pPr>
            <a:lvl5pPr marR="0" lvl="4"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5pPr>
            <a:lvl6pPr marR="0" lvl="5"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6pPr>
            <a:lvl7pPr marR="0" lvl="6"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7pPr>
            <a:lvl8pPr marR="0" lvl="7"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8pPr>
            <a:lvl9pPr marR="0" lvl="8"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9pPr>
          </a:lstStyle>
          <a:p>
            <a:pPr algn="ctr">
              <a:buClr>
                <a:srgbClr val="006B64"/>
              </a:buClr>
              <a:buSzPts val="9600"/>
            </a:pPr>
            <a:r>
              <a:rPr lang="en-US" sz="9600">
                <a:solidFill>
                  <a:srgbClr val="006B64"/>
                </a:solidFill>
              </a:rPr>
              <a:t>Missing Data</a:t>
            </a:r>
            <a:endParaRPr lang="en-US" dirty="0"/>
          </a:p>
        </p:txBody>
      </p:sp>
      <p:sp>
        <p:nvSpPr>
          <p:cNvPr id="7" name="Google Shape;852;p48">
            <a:extLst>
              <a:ext uri="{FF2B5EF4-FFF2-40B4-BE49-F238E27FC236}">
                <a16:creationId xmlns:a16="http://schemas.microsoft.com/office/drawing/2014/main" id="{CAEECD78-D3C6-BF61-EAD9-F5879335187B}"/>
              </a:ext>
            </a:extLst>
          </p:cNvPr>
          <p:cNvSpPr txBox="1"/>
          <p:nvPr/>
        </p:nvSpPr>
        <p:spPr>
          <a:xfrm>
            <a:off x="14408728" y="7950913"/>
            <a:ext cx="9194762" cy="2540183"/>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i="0" u="none" strike="noStrike" cap="none" dirty="0">
                <a:latin typeface="Helvetica Neue"/>
                <a:ea typeface="Helvetica Neue"/>
                <a:cs typeface="Helvetica Neue"/>
                <a:sym typeface="Helvetica Neue"/>
              </a:rPr>
              <a:t>Regression</a:t>
            </a:r>
          </a:p>
          <a:p>
            <a:pPr marL="0" marR="0" lvl="0" indent="0" algn="ctr" rtl="0">
              <a:lnSpc>
                <a:spcPct val="120000"/>
              </a:lnSpc>
              <a:spcBef>
                <a:spcPts val="0"/>
              </a:spcBef>
              <a:spcAft>
                <a:spcPts val="0"/>
              </a:spcAft>
              <a:buClr>
                <a:srgbClr val="000000"/>
              </a:buClr>
              <a:buSzPts val="4400"/>
              <a:buFont typeface="Helvetica Neue"/>
              <a:buNone/>
            </a:pPr>
            <a:endParaRPr lang="en-US" sz="4400" dirty="0">
              <a:latin typeface="Helvetica Neue"/>
              <a:ea typeface="Helvetica Neue"/>
              <a:cs typeface="Helvetica Neue"/>
              <a:sym typeface="Helvetica Neue"/>
            </a:endParaRPr>
          </a:p>
          <a:p>
            <a:pPr marL="0" marR="0" lvl="0" indent="0" algn="ctr" rtl="0">
              <a:lnSpc>
                <a:spcPct val="120000"/>
              </a:lnSpc>
              <a:spcBef>
                <a:spcPts val="0"/>
              </a:spcBef>
              <a:spcAft>
                <a:spcPts val="0"/>
              </a:spcAft>
              <a:buClr>
                <a:srgbClr val="000000"/>
              </a:buClr>
              <a:buSzPts val="4400"/>
              <a:buFont typeface="Helvetica Neue"/>
              <a:buNone/>
            </a:pPr>
            <a:r>
              <a:rPr lang="en-US" sz="4400" dirty="0">
                <a:latin typeface="Helvetica Neue"/>
                <a:ea typeface="Helvetica Neue"/>
                <a:cs typeface="Helvetica Neue"/>
                <a:sym typeface="Helvetica Neue"/>
              </a:rPr>
              <a:t>KNN</a:t>
            </a:r>
            <a:endParaRPr dirty="0"/>
          </a:p>
        </p:txBody>
      </p:sp>
      <p:sp>
        <p:nvSpPr>
          <p:cNvPr id="8" name="Google Shape;852;p48">
            <a:extLst>
              <a:ext uri="{FF2B5EF4-FFF2-40B4-BE49-F238E27FC236}">
                <a16:creationId xmlns:a16="http://schemas.microsoft.com/office/drawing/2014/main" id="{5B618E13-A951-0031-14FA-1A952C7517FC}"/>
              </a:ext>
            </a:extLst>
          </p:cNvPr>
          <p:cNvSpPr txBox="1"/>
          <p:nvPr/>
        </p:nvSpPr>
        <p:spPr>
          <a:xfrm>
            <a:off x="14561128" y="6003641"/>
            <a:ext cx="9194762" cy="915122"/>
          </a:xfrm>
          <a:prstGeom prst="rect">
            <a:avLst/>
          </a:prstGeom>
          <a:noFill/>
          <a:ln>
            <a:noFill/>
          </a:ln>
        </p:spPr>
        <p:txBody>
          <a:bodyPr spcFirstLastPara="1" wrap="square" lIns="50800" tIns="50800" rIns="50800" bIns="50800" anchor="ctr" anchorCtr="0">
            <a:spAutoFit/>
          </a:bodyPr>
          <a:lstStyle/>
          <a:p>
            <a:pPr marL="0" marR="0" lvl="0" indent="0" algn="ctr" rtl="0">
              <a:lnSpc>
                <a:spcPct val="120000"/>
              </a:lnSpc>
              <a:spcBef>
                <a:spcPts val="0"/>
              </a:spcBef>
              <a:spcAft>
                <a:spcPts val="0"/>
              </a:spcAft>
              <a:buClr>
                <a:srgbClr val="000000"/>
              </a:buClr>
              <a:buSzPts val="4400"/>
              <a:buFont typeface="Helvetica Neue"/>
              <a:buNone/>
            </a:pPr>
            <a:r>
              <a:rPr lang="en-US" sz="4400" i="0" u="none" strike="noStrike" cap="none" dirty="0">
                <a:latin typeface="Helvetica Neue"/>
                <a:ea typeface="Helvetica Neue"/>
                <a:cs typeface="Helvetica Neue"/>
                <a:sym typeface="Helvetica Neue"/>
              </a:rPr>
              <a:t>Use mean/most often</a:t>
            </a:r>
            <a:endParaRPr dirty="0"/>
          </a:p>
        </p:txBody>
      </p:sp>
    </p:spTree>
    <p:extLst>
      <p:ext uri="{BB962C8B-B14F-4D97-AF65-F5344CB8AC3E}">
        <p14:creationId xmlns:p14="http://schemas.microsoft.com/office/powerpoint/2010/main" val="35625131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40D36B4-2631-0E5D-1407-3455E3C6DF55}"/>
              </a:ext>
            </a:extLst>
          </p:cNvPr>
          <p:cNvSpPr>
            <a:spLocks noGrp="1"/>
          </p:cNvSpPr>
          <p:nvPr>
            <p:ph type="title"/>
          </p:nvPr>
        </p:nvSpPr>
        <p:spPr/>
        <p:txBody>
          <a:bodyPr/>
          <a:lstStyle/>
          <a:p>
            <a:endParaRPr lang="en-US"/>
          </a:p>
        </p:txBody>
      </p:sp>
      <p:sp>
        <p:nvSpPr>
          <p:cNvPr id="9" name="Text Placeholder 8">
            <a:extLst>
              <a:ext uri="{FF2B5EF4-FFF2-40B4-BE49-F238E27FC236}">
                <a16:creationId xmlns:a16="http://schemas.microsoft.com/office/drawing/2014/main" id="{1678FA7F-678F-B873-8D58-8F7923EC3911}"/>
              </a:ext>
            </a:extLst>
          </p:cNvPr>
          <p:cNvSpPr>
            <a:spLocks noGrp="1"/>
          </p:cNvSpPr>
          <p:nvPr>
            <p:ph type="body" idx="1"/>
          </p:nvPr>
        </p:nvSpPr>
        <p:spPr/>
        <p:txBody>
          <a:bodyPr/>
          <a:lstStyle/>
          <a:p>
            <a:endParaRPr lang="en-US"/>
          </a:p>
        </p:txBody>
      </p:sp>
      <p:sp>
        <p:nvSpPr>
          <p:cNvPr id="10" name="Text Placeholder 9">
            <a:extLst>
              <a:ext uri="{FF2B5EF4-FFF2-40B4-BE49-F238E27FC236}">
                <a16:creationId xmlns:a16="http://schemas.microsoft.com/office/drawing/2014/main" id="{885FE41F-FB95-E0E2-5FED-1CC5DCECCEAA}"/>
              </a:ext>
            </a:extLst>
          </p:cNvPr>
          <p:cNvSpPr>
            <a:spLocks noGrp="1"/>
          </p:cNvSpPr>
          <p:nvPr>
            <p:ph type="body" idx="2"/>
          </p:nvPr>
        </p:nvSpPr>
        <p:spPr/>
        <p:txBody>
          <a:bodyPr/>
          <a:lstStyle/>
          <a:p>
            <a:pPr marL="88011" indent="0">
              <a:buNone/>
            </a:pPr>
            <a:r>
              <a:rPr lang="en-US" b="1" dirty="0"/>
              <a:t>Which of the following methods can be used to balance an imbalanced dataset?</a:t>
            </a:r>
            <a:r>
              <a:rPr lang="en-US" dirty="0"/>
              <a:t> </a:t>
            </a:r>
          </a:p>
          <a:p>
            <a:pPr marL="88011" indent="0">
              <a:buNone/>
            </a:pPr>
            <a:r>
              <a:rPr lang="en-US" dirty="0"/>
              <a:t>a) Standardization</a:t>
            </a:r>
            <a:br>
              <a:rPr lang="en-US" dirty="0"/>
            </a:br>
            <a:r>
              <a:rPr lang="en-US" dirty="0"/>
              <a:t>b) Data augmentation</a:t>
            </a:r>
            <a:br>
              <a:rPr lang="en-US" dirty="0"/>
            </a:br>
            <a:r>
              <a:rPr lang="en-US" dirty="0"/>
              <a:t>c) Cross-validation</a:t>
            </a:r>
            <a:br>
              <a:rPr lang="en-US" dirty="0"/>
            </a:br>
            <a:r>
              <a:rPr lang="en-US" dirty="0"/>
              <a:t>d) Feature selection</a:t>
            </a:r>
          </a:p>
        </p:txBody>
      </p:sp>
    </p:spTree>
    <p:extLst>
      <p:ext uri="{BB962C8B-B14F-4D97-AF65-F5344CB8AC3E}">
        <p14:creationId xmlns:p14="http://schemas.microsoft.com/office/powerpoint/2010/main" val="18928117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D2E3D-8393-FBD1-63CF-AE8ADEC0A0DC}"/>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75F7BF7-0E35-488D-1999-3746271D68E6}"/>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7537046E-0936-C778-0BAE-2DAF92C82154}"/>
              </a:ext>
            </a:extLst>
          </p:cNvPr>
          <p:cNvSpPr>
            <a:spLocks noGrp="1"/>
          </p:cNvSpPr>
          <p:nvPr>
            <p:ph type="body" idx="2"/>
          </p:nvPr>
        </p:nvSpPr>
        <p:spPr/>
        <p:txBody>
          <a:bodyPr/>
          <a:lstStyle/>
          <a:p>
            <a:pPr marL="88011" indent="0">
              <a:buNone/>
            </a:pPr>
            <a:r>
              <a:rPr lang="en-US" b="1" dirty="0"/>
              <a:t>What does data normalization aim to achieve in a dataset?</a:t>
            </a:r>
            <a:r>
              <a:rPr lang="en-US" dirty="0"/>
              <a:t> </a:t>
            </a:r>
          </a:p>
          <a:p>
            <a:pPr marL="88011" indent="0">
              <a:buNone/>
            </a:pPr>
            <a:r>
              <a:rPr lang="en-US" dirty="0"/>
              <a:t>a) To increase the dataset size</a:t>
            </a:r>
            <a:br>
              <a:rPr lang="en-US" dirty="0"/>
            </a:br>
            <a:r>
              <a:rPr lang="en-US" dirty="0"/>
              <a:t>b) To adjust the values to a common scale without distorting differences in the ranges of values</a:t>
            </a:r>
            <a:br>
              <a:rPr lang="en-US" dirty="0"/>
            </a:br>
            <a:r>
              <a:rPr lang="en-US" dirty="0"/>
              <a:t>c) To encode categorical variables</a:t>
            </a:r>
            <a:br>
              <a:rPr lang="en-US" dirty="0"/>
            </a:br>
            <a:r>
              <a:rPr lang="en-US" dirty="0"/>
              <a:t>d) To remove outliers from the data</a:t>
            </a:r>
          </a:p>
        </p:txBody>
      </p:sp>
    </p:spTree>
    <p:extLst>
      <p:ext uri="{BB962C8B-B14F-4D97-AF65-F5344CB8AC3E}">
        <p14:creationId xmlns:p14="http://schemas.microsoft.com/office/powerpoint/2010/main" val="40613482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70FCB-C6A7-7469-CC9C-32CA630CDEF1}"/>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BB83C352-884E-9086-E4E2-1CC091EEC957}"/>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7A436F5-CF53-6A86-93A8-97D904C76A80}"/>
              </a:ext>
            </a:extLst>
          </p:cNvPr>
          <p:cNvSpPr>
            <a:spLocks noGrp="1"/>
          </p:cNvSpPr>
          <p:nvPr>
            <p:ph type="body" idx="2"/>
          </p:nvPr>
        </p:nvSpPr>
        <p:spPr/>
        <p:txBody>
          <a:bodyPr/>
          <a:lstStyle/>
          <a:p>
            <a:pPr marL="88011" indent="0">
              <a:buNone/>
            </a:pPr>
            <a:r>
              <a:rPr lang="en-US" b="1" dirty="0"/>
              <a:t>Why is high-quality data important in machine learning?</a:t>
            </a:r>
            <a:r>
              <a:rPr lang="en-US" dirty="0"/>
              <a:t> </a:t>
            </a:r>
          </a:p>
          <a:p>
            <a:pPr marL="88011" indent="0">
              <a:buNone/>
            </a:pPr>
            <a:r>
              <a:rPr lang="en-US" dirty="0"/>
              <a:t>a) It reduces the need for model evaluation</a:t>
            </a:r>
            <a:br>
              <a:rPr lang="en-US" dirty="0"/>
            </a:br>
            <a:r>
              <a:rPr lang="en-US" dirty="0"/>
              <a:t>b) It ensures the model performs well only on the training data</a:t>
            </a:r>
            <a:br>
              <a:rPr lang="en-US" dirty="0"/>
            </a:br>
            <a:r>
              <a:rPr lang="en-US" dirty="0"/>
              <a:t>c) It reduces noise and potential errors, leading to better model performance</a:t>
            </a:r>
            <a:br>
              <a:rPr lang="en-US" dirty="0"/>
            </a:br>
            <a:r>
              <a:rPr lang="en-US" dirty="0"/>
              <a:t>d) It increases the complexity of the model</a:t>
            </a:r>
          </a:p>
        </p:txBody>
      </p:sp>
    </p:spTree>
    <p:extLst>
      <p:ext uri="{BB962C8B-B14F-4D97-AF65-F5344CB8AC3E}">
        <p14:creationId xmlns:p14="http://schemas.microsoft.com/office/powerpoint/2010/main" val="17738479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3EB9D-042C-FD2F-2325-20B8B2E9FB38}"/>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8A94DE4D-A9BC-AB10-9F7F-94636E764AD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AFB1D5F-9ACC-B118-9F2D-E0B550210956}"/>
              </a:ext>
            </a:extLst>
          </p:cNvPr>
          <p:cNvSpPr>
            <a:spLocks noGrp="1"/>
          </p:cNvSpPr>
          <p:nvPr>
            <p:ph type="body" idx="2"/>
          </p:nvPr>
        </p:nvSpPr>
        <p:spPr/>
        <p:txBody>
          <a:bodyPr/>
          <a:lstStyle/>
          <a:p>
            <a:pPr marL="88011" indent="0">
              <a:buNone/>
            </a:pPr>
            <a:r>
              <a:rPr lang="en-US" b="1" dirty="0"/>
              <a:t>In the context of machine learning, what is one way to handle missing data to maintain high data quality?</a:t>
            </a:r>
            <a:r>
              <a:rPr lang="en-US" dirty="0"/>
              <a:t> </a:t>
            </a:r>
          </a:p>
          <a:p>
            <a:pPr marL="88011" indent="0">
              <a:buNone/>
            </a:pPr>
            <a:r>
              <a:rPr lang="en-US" dirty="0"/>
              <a:t>a) Increase the size of the dataset</a:t>
            </a:r>
            <a:br>
              <a:rPr lang="en-US" dirty="0"/>
            </a:br>
            <a:r>
              <a:rPr lang="en-US" dirty="0"/>
              <a:t>b) Remove all features with any missing values</a:t>
            </a:r>
            <a:br>
              <a:rPr lang="en-US" dirty="0"/>
            </a:br>
            <a:r>
              <a:rPr lang="en-US" dirty="0"/>
              <a:t>c) Use imputation methods to fill in the missing values</a:t>
            </a:r>
            <a:br>
              <a:rPr lang="en-US" dirty="0"/>
            </a:br>
            <a:r>
              <a:rPr lang="en-US" dirty="0"/>
              <a:t>d) Ignore the missing values and proceed with training</a:t>
            </a:r>
          </a:p>
        </p:txBody>
      </p:sp>
    </p:spTree>
    <p:extLst>
      <p:ext uri="{BB962C8B-B14F-4D97-AF65-F5344CB8AC3E}">
        <p14:creationId xmlns:p14="http://schemas.microsoft.com/office/powerpoint/2010/main" val="87162452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B4810-417C-0859-1DEF-58E21564B01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AB0F27F-C1B7-6938-5F4D-B08AAE036416}"/>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6F2F5FCB-CB48-1261-100D-4358546A6ECA}"/>
              </a:ext>
            </a:extLst>
          </p:cNvPr>
          <p:cNvSpPr>
            <a:spLocks noGrp="1"/>
          </p:cNvSpPr>
          <p:nvPr>
            <p:ph type="body" idx="2"/>
          </p:nvPr>
        </p:nvSpPr>
        <p:spPr/>
        <p:txBody>
          <a:bodyPr/>
          <a:lstStyle/>
          <a:p>
            <a:endParaRPr lang="en-US" b="1" dirty="0"/>
          </a:p>
          <a:p>
            <a:pPr marL="88011" indent="0">
              <a:buNone/>
            </a:pPr>
            <a:r>
              <a:rPr lang="en-US" b="1" dirty="0"/>
              <a:t>Why is having more data generally beneficial for a machine learning model?</a:t>
            </a:r>
            <a:r>
              <a:rPr lang="en-US" dirty="0"/>
              <a:t> </a:t>
            </a:r>
          </a:p>
          <a:p>
            <a:pPr marL="88011" indent="0">
              <a:buNone/>
            </a:pPr>
            <a:r>
              <a:rPr lang="en-US" dirty="0"/>
              <a:t>a) It always increases the model's complexity</a:t>
            </a:r>
            <a:br>
              <a:rPr lang="en-US" dirty="0"/>
            </a:br>
            <a:r>
              <a:rPr lang="en-US" dirty="0"/>
              <a:t>b) It reduces the risk of overfitting</a:t>
            </a:r>
            <a:br>
              <a:rPr lang="en-US" dirty="0"/>
            </a:br>
            <a:r>
              <a:rPr lang="en-US" dirty="0"/>
              <a:t>c) It allows the model to learn better patterns and generalize well</a:t>
            </a:r>
            <a:br>
              <a:rPr lang="en-US" dirty="0"/>
            </a:br>
            <a:r>
              <a:rPr lang="en-US" dirty="0"/>
              <a:t>d) It makes the training process faster</a:t>
            </a:r>
          </a:p>
          <a:p>
            <a:pPr marL="88011" indent="0">
              <a:buNone/>
            </a:pPr>
            <a:endParaRPr lang="en-US" dirty="0"/>
          </a:p>
        </p:txBody>
      </p:sp>
    </p:spTree>
    <p:extLst>
      <p:ext uri="{BB962C8B-B14F-4D97-AF65-F5344CB8AC3E}">
        <p14:creationId xmlns:p14="http://schemas.microsoft.com/office/powerpoint/2010/main" val="4220420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6"/>
          <p:cNvSpPr txBox="1"/>
          <p:nvPr/>
        </p:nvSpPr>
        <p:spPr>
          <a:xfrm>
            <a:off x="6010830" y="7060534"/>
            <a:ext cx="3931109" cy="783523"/>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4C7F"/>
              </a:buClr>
              <a:buSzPts val="4500"/>
              <a:buFont typeface="Helvetica Neue"/>
              <a:buNone/>
            </a:pPr>
            <a:r>
              <a:rPr lang="en-US" sz="4500" b="1" i="0" u="none" strike="noStrike" cap="none">
                <a:solidFill>
                  <a:srgbClr val="004C7F"/>
                </a:solidFill>
                <a:latin typeface="Helvetica Neue"/>
                <a:ea typeface="Helvetica Neue"/>
                <a:cs typeface="Helvetica Neue"/>
                <a:sym typeface="Helvetica Neue"/>
              </a:rPr>
              <a:t>protein shape</a:t>
            </a:r>
            <a:endParaRPr sz="1400" b="0" i="0" u="none" strike="noStrike" cap="none">
              <a:solidFill>
                <a:srgbClr val="000000"/>
              </a:solidFill>
              <a:latin typeface="Arial"/>
              <a:ea typeface="Arial"/>
              <a:cs typeface="Arial"/>
              <a:sym typeface="Arial"/>
            </a:endParaRPr>
          </a:p>
        </p:txBody>
      </p:sp>
      <p:pic>
        <p:nvPicPr>
          <p:cNvPr id="156" name="Google Shape;156;p36" descr="Line Line"/>
          <p:cNvPicPr preferRelativeResize="0"/>
          <p:nvPr/>
        </p:nvPicPr>
        <p:blipFill rotWithShape="1">
          <a:blip r:embed="rId3">
            <a:alphaModFix/>
          </a:blip>
          <a:srcRect/>
          <a:stretch/>
        </p:blipFill>
        <p:spPr>
          <a:xfrm>
            <a:off x="10111268" y="7321699"/>
            <a:ext cx="866803" cy="311994"/>
          </a:xfrm>
          <a:prstGeom prst="rect">
            <a:avLst/>
          </a:prstGeom>
          <a:noFill/>
          <a:ln>
            <a:noFill/>
          </a:ln>
        </p:spPr>
      </p:pic>
      <p:pic>
        <p:nvPicPr>
          <p:cNvPr id="157" name="Google Shape;157;p36" descr="Line Line"/>
          <p:cNvPicPr preferRelativeResize="0"/>
          <p:nvPr/>
        </p:nvPicPr>
        <p:blipFill rotWithShape="1">
          <a:blip r:embed="rId3">
            <a:alphaModFix/>
          </a:blip>
          <a:srcRect/>
          <a:stretch/>
        </p:blipFill>
        <p:spPr>
          <a:xfrm>
            <a:off x="14522203" y="7321699"/>
            <a:ext cx="866803" cy="311994"/>
          </a:xfrm>
          <a:prstGeom prst="rect">
            <a:avLst/>
          </a:prstGeom>
          <a:noFill/>
          <a:ln>
            <a:noFill/>
          </a:ln>
        </p:spPr>
      </p:pic>
      <p:sp>
        <p:nvSpPr>
          <p:cNvPr id="158" name="Google Shape;158;p36"/>
          <p:cNvSpPr/>
          <p:nvPr/>
        </p:nvSpPr>
        <p:spPr>
          <a:xfrm>
            <a:off x="11409438" y="6842695"/>
            <a:ext cx="2640139" cy="1270001"/>
          </a:xfrm>
          <a:prstGeom prst="roundRect">
            <a:avLst>
              <a:gd name="adj" fmla="val 9388"/>
            </a:avLst>
          </a:prstGeom>
          <a:solidFill>
            <a:srgbClr val="D5D5D5"/>
          </a:solidFill>
          <a:ln w="76200" cap="flat" cmpd="sng">
            <a:solidFill>
              <a:srgbClr val="5E5E5E"/>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4000"/>
              <a:buFont typeface="Helvetica Neue"/>
              <a:buNone/>
            </a:pPr>
            <a:r>
              <a:rPr lang="en-US" sz="4000" b="0" i="0" u="none" strike="noStrike" cap="none">
                <a:solidFill>
                  <a:srgbClr val="000000"/>
                </a:solidFill>
                <a:latin typeface="Helvetica Neue"/>
                <a:ea typeface="Helvetica Neue"/>
                <a:cs typeface="Helvetica Neue"/>
                <a:sym typeface="Helvetica Neue"/>
              </a:rPr>
              <a:t>Model</a:t>
            </a:r>
            <a:endParaRPr sz="1400" b="0" i="0" u="none" strike="noStrike" cap="none">
              <a:solidFill>
                <a:srgbClr val="000000"/>
              </a:solidFill>
              <a:latin typeface="Arial"/>
              <a:ea typeface="Arial"/>
              <a:cs typeface="Arial"/>
              <a:sym typeface="Arial"/>
            </a:endParaRPr>
          </a:p>
        </p:txBody>
      </p:sp>
      <p:sp>
        <p:nvSpPr>
          <p:cNvPr id="159" name="Google Shape;159;p36"/>
          <p:cNvSpPr txBox="1"/>
          <p:nvPr/>
        </p:nvSpPr>
        <p:spPr>
          <a:xfrm>
            <a:off x="16039988" y="6711285"/>
            <a:ext cx="3426671" cy="1482023"/>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6B64"/>
              </a:buClr>
              <a:buSzPts val="4500"/>
              <a:buFont typeface="Helvetica Neue"/>
              <a:buNone/>
            </a:pPr>
            <a:r>
              <a:rPr lang="en-US" sz="4500" b="1" i="0" u="none" strike="noStrike" cap="none">
                <a:solidFill>
                  <a:srgbClr val="006B64"/>
                </a:solidFill>
                <a:latin typeface="Helvetica Neue"/>
                <a:ea typeface="Helvetica Neue"/>
                <a:cs typeface="Helvetica Neue"/>
                <a:sym typeface="Helvetica Neue"/>
              </a:rPr>
              <a:t>no progeria regardless</a:t>
            </a:r>
            <a:endParaRPr sz="1400" b="0" i="0" u="none" strike="noStrike" cap="none">
              <a:solidFill>
                <a:srgbClr val="000000"/>
              </a:solidFill>
              <a:latin typeface="Arial"/>
              <a:ea typeface="Arial"/>
              <a:cs typeface="Arial"/>
              <a:sym typeface="Arial"/>
            </a:endParaRPr>
          </a:p>
        </p:txBody>
      </p:sp>
      <p:sp>
        <p:nvSpPr>
          <p:cNvPr id="160" name="Google Shape;160;p36"/>
          <p:cNvSpPr txBox="1"/>
          <p:nvPr/>
        </p:nvSpPr>
        <p:spPr>
          <a:xfrm>
            <a:off x="10263758" y="5263449"/>
            <a:ext cx="4931501" cy="813240"/>
          </a:xfrm>
          <a:prstGeom prst="rect">
            <a:avLst/>
          </a:prstGeom>
          <a:noFill/>
          <a:ln>
            <a:noFill/>
          </a:ln>
        </p:spPr>
        <p:txBody>
          <a:bodyPr spcFirstLastPara="1" wrap="square" lIns="50800" tIns="50800" rIns="50800" bIns="50800" anchor="ctr" anchorCtr="0">
            <a:noAutofit/>
          </a:bodyPr>
          <a:lstStyle/>
          <a:p>
            <a:pPr marL="0" marR="0" lvl="0" indent="0" algn="l" rtl="0">
              <a:lnSpc>
                <a:spcPct val="110000"/>
              </a:lnSpc>
              <a:spcBef>
                <a:spcPts val="0"/>
              </a:spcBef>
              <a:spcAft>
                <a:spcPts val="0"/>
              </a:spcAft>
              <a:buClr>
                <a:srgbClr val="EF7001"/>
              </a:buClr>
              <a:buSzPts val="4200"/>
              <a:buFont typeface="Helvetica Neue"/>
              <a:buNone/>
            </a:pPr>
            <a:r>
              <a:rPr lang="en-US" sz="4200" b="1" i="0" u="none" strike="noStrike" cap="none">
                <a:solidFill>
                  <a:srgbClr val="EF7001"/>
                </a:solidFill>
                <a:latin typeface="Helvetica Neue"/>
                <a:ea typeface="Helvetica Neue"/>
                <a:cs typeface="Helvetica Neue"/>
                <a:sym typeface="Helvetica Neue"/>
              </a:rPr>
              <a:t>a proposed model:</a:t>
            </a:r>
            <a:endParaRPr sz="1400" b="0" i="0" u="none" strike="noStrike" cap="none">
              <a:solidFill>
                <a:srgbClr val="000000"/>
              </a:solidFill>
              <a:latin typeface="Arial"/>
              <a:ea typeface="Arial"/>
              <a:cs typeface="Arial"/>
              <a:sym typeface="Arial"/>
            </a:endParaRPr>
          </a:p>
        </p:txBody>
      </p:sp>
      <p:pic>
        <p:nvPicPr>
          <p:cNvPr id="161" name="Google Shape;161;p36" descr="Line Line"/>
          <p:cNvPicPr preferRelativeResize="0"/>
          <p:nvPr/>
        </p:nvPicPr>
        <p:blipFill rotWithShape="1">
          <a:blip r:embed="rId4">
            <a:alphaModFix/>
          </a:blip>
          <a:srcRect/>
          <a:stretch/>
        </p:blipFill>
        <p:spPr>
          <a:xfrm rot="-8956425">
            <a:off x="15567427" y="9384643"/>
            <a:ext cx="1000367" cy="405592"/>
          </a:xfrm>
          <a:prstGeom prst="rect">
            <a:avLst/>
          </a:prstGeom>
          <a:noFill/>
          <a:ln>
            <a:noFill/>
          </a:ln>
        </p:spPr>
      </p:pic>
      <p:sp>
        <p:nvSpPr>
          <p:cNvPr id="162" name="Google Shape;162;p36"/>
          <p:cNvSpPr txBox="1"/>
          <p:nvPr/>
        </p:nvSpPr>
        <p:spPr>
          <a:xfrm>
            <a:off x="16895044" y="9703311"/>
            <a:ext cx="4210457" cy="52308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EF7001"/>
              </a:buClr>
              <a:buSzPts val="2800"/>
              <a:buFont typeface="Helvetica Neue"/>
              <a:buNone/>
            </a:pPr>
            <a:r>
              <a:rPr lang="en-US" sz="2800" b="1" i="0" u="none" strike="noStrike" cap="none">
                <a:solidFill>
                  <a:srgbClr val="EF7001"/>
                </a:solidFill>
                <a:latin typeface="Helvetica Neue"/>
                <a:ea typeface="Helvetica Neue"/>
                <a:cs typeface="Helvetica Neue"/>
                <a:sym typeface="Helvetica Neue"/>
              </a:rPr>
              <a:t>actually pretty accurate!</a:t>
            </a:r>
            <a:endParaRPr sz="1400" b="0" i="0" u="none" strike="noStrike" cap="none">
              <a:solidFill>
                <a:srgbClr val="000000"/>
              </a:solidFill>
              <a:latin typeface="Arial"/>
              <a:ea typeface="Arial"/>
              <a:cs typeface="Arial"/>
              <a:sym typeface="Arial"/>
            </a:endParaRPr>
          </a:p>
        </p:txBody>
      </p:sp>
      <p:sp>
        <p:nvSpPr>
          <p:cNvPr id="163" name="Google Shape;163;p36"/>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7</a:t>
            </a:fld>
            <a:endParaRPr/>
          </a:p>
        </p:txBody>
      </p:sp>
      <p:sp>
        <p:nvSpPr>
          <p:cNvPr id="164" name="Google Shape;164;p36"/>
          <p:cNvSpPr txBox="1"/>
          <p:nvPr/>
        </p:nvSpPr>
        <p:spPr>
          <a:xfrm>
            <a:off x="7547725" y="11814125"/>
            <a:ext cx="94281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1" i="0" u="none" strike="noStrike" cap="none">
                <a:solidFill>
                  <a:srgbClr val="000000"/>
                </a:solidFill>
                <a:latin typeface="Helvetica Neue"/>
                <a:ea typeface="Helvetica Neue"/>
                <a:cs typeface="Helvetica Neue"/>
                <a:sym typeface="Helvetica Neue"/>
              </a:rPr>
              <a:t>Progeria affects ~159 patients in the US</a:t>
            </a:r>
            <a:endParaRPr sz="1400" b="0" i="0" u="none" strike="noStrike" cap="none">
              <a:solidFill>
                <a:srgbClr val="000000"/>
              </a:solidFill>
              <a:latin typeface="Arial"/>
              <a:ea typeface="Arial"/>
              <a:cs typeface="Arial"/>
              <a:sym typeface="Arial"/>
            </a:endParaRPr>
          </a:p>
        </p:txBody>
      </p:sp>
      <p:sp>
        <p:nvSpPr>
          <p:cNvPr id="165" name="Google Shape;165;p36"/>
          <p:cNvSpPr txBox="1"/>
          <p:nvPr/>
        </p:nvSpPr>
        <p:spPr>
          <a:xfrm>
            <a:off x="6934475" y="12477850"/>
            <a:ext cx="10976700" cy="6414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500"/>
              <a:buFont typeface="Helvetica Neue"/>
              <a:buNone/>
            </a:pPr>
            <a:r>
              <a:rPr lang="en-US" sz="3500" b="0" i="0" u="none" strike="noStrike" cap="none">
                <a:solidFill>
                  <a:srgbClr val="000000"/>
                </a:solidFill>
                <a:latin typeface="Helvetica Neue"/>
                <a:ea typeface="Helvetica Neue"/>
                <a:cs typeface="Helvetica Neue"/>
                <a:sym typeface="Helvetica Neue"/>
              </a:rPr>
              <a:t>we have a dataset of all American pediatric patients</a:t>
            </a:r>
            <a:endParaRPr sz="1400" b="0" i="0" u="none" strike="noStrike" cap="none">
              <a:solidFill>
                <a:srgbClr val="000000"/>
              </a:solidFill>
              <a:latin typeface="Arial"/>
              <a:ea typeface="Arial"/>
              <a:cs typeface="Arial"/>
              <a:sym typeface="Arial"/>
            </a:endParaRPr>
          </a:p>
        </p:txBody>
      </p:sp>
      <p:sp>
        <p:nvSpPr>
          <p:cNvPr id="166" name="Google Shape;166;p36"/>
          <p:cNvSpPr txBox="1">
            <a:spLocks noGrp="1"/>
          </p:cNvSpPr>
          <p:nvPr>
            <p:ph type="sldNum" idx="12"/>
          </p:nvPr>
        </p:nvSpPr>
        <p:spPr>
          <a:xfrm>
            <a:off x="12001499" y="13080999"/>
            <a:ext cx="368400" cy="3798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7</a:t>
            </a:fld>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5"/>
          <p:cNvSpPr txBox="1"/>
          <p:nvPr/>
        </p:nvSpPr>
        <p:spPr>
          <a:xfrm>
            <a:off x="10563593" y="9121621"/>
            <a:ext cx="3256814" cy="57317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172" name="Google Shape;172;p5"/>
          <p:cNvSpPr txBox="1">
            <a:spLocks noGrp="1"/>
          </p:cNvSpPr>
          <p:nvPr>
            <p:ph type="sldNum" idx="12"/>
          </p:nvPr>
        </p:nvSpPr>
        <p:spPr>
          <a:xfrm>
            <a:off x="12065050" y="13080999"/>
            <a:ext cx="241403" cy="3746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8</a:t>
            </a:fld>
            <a:endParaRPr/>
          </a:p>
        </p:txBody>
      </p:sp>
      <p:sp>
        <p:nvSpPr>
          <p:cNvPr id="173" name="Google Shape;173;p5"/>
          <p:cNvSpPr/>
          <p:nvPr/>
        </p:nvSpPr>
        <p:spPr>
          <a:xfrm rot="10800000">
            <a:off x="9330371" y="2512130"/>
            <a:ext cx="5595668" cy="6297029"/>
          </a:xfrm>
          <a:prstGeom prst="rect">
            <a:avLst/>
          </a:prstGeom>
          <a:solidFill>
            <a:schemeClr val="lt2"/>
          </a:solidFill>
          <a:ln w="25400" cap="flat" cmpd="sng">
            <a:solidFill>
              <a:srgbClr val="00446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5" name="Google Shape;173;p5">
            <a:extLst>
              <a:ext uri="{FF2B5EF4-FFF2-40B4-BE49-F238E27FC236}">
                <a16:creationId xmlns:a16="http://schemas.microsoft.com/office/drawing/2014/main" id="{ADE9CE05-0718-16D4-FA6E-F870F6913FAF}"/>
              </a:ext>
            </a:extLst>
          </p:cNvPr>
          <p:cNvSpPr/>
          <p:nvPr/>
        </p:nvSpPr>
        <p:spPr>
          <a:xfrm rot="10800000">
            <a:off x="9330371" y="2512130"/>
            <a:ext cx="5595668" cy="6297029"/>
          </a:xfrm>
          <a:prstGeom prst="rect">
            <a:avLst/>
          </a:prstGeom>
          <a:solidFill>
            <a:schemeClr val="lt2"/>
          </a:solidFill>
          <a:ln w="25400" cap="flat" cmpd="sng">
            <a:solidFill>
              <a:srgbClr val="00446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 name="Google Shape;179;p8">
            <a:extLst>
              <a:ext uri="{FF2B5EF4-FFF2-40B4-BE49-F238E27FC236}">
                <a16:creationId xmlns:a16="http://schemas.microsoft.com/office/drawing/2014/main" id="{623A5319-4C88-33B4-B0C5-891E397AA525}"/>
              </a:ext>
            </a:extLst>
          </p:cNvPr>
          <p:cNvSpPr/>
          <p:nvPr/>
        </p:nvSpPr>
        <p:spPr>
          <a:xfrm>
            <a:off x="9315616" y="2469601"/>
            <a:ext cx="3013975" cy="6297000"/>
          </a:xfrm>
          <a:prstGeom prst="rect">
            <a:avLst/>
          </a:prstGeom>
          <a:solidFill>
            <a:srgbClr val="00AA8D"/>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3" name="Google Shape;178;p8">
            <a:extLst>
              <a:ext uri="{FF2B5EF4-FFF2-40B4-BE49-F238E27FC236}">
                <a16:creationId xmlns:a16="http://schemas.microsoft.com/office/drawing/2014/main" id="{236F7CC0-A08E-9E8F-531D-3CB9A0289581}"/>
              </a:ext>
            </a:extLst>
          </p:cNvPr>
          <p:cNvSpPr/>
          <p:nvPr/>
        </p:nvSpPr>
        <p:spPr>
          <a:xfrm>
            <a:off x="12148834" y="2469602"/>
            <a:ext cx="2841000" cy="6297000"/>
          </a:xfrm>
          <a:prstGeom prst="rect">
            <a:avLst/>
          </a:prstGeom>
          <a:solidFill>
            <a:srgbClr val="EB220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AA8D"/>
              </a:buClr>
              <a:buSzPts val="3200"/>
              <a:buFont typeface="Helvetica Neue"/>
              <a:buNone/>
            </a:pPr>
            <a:endParaRPr sz="3200" b="0" i="0" u="none" strike="noStrike" cap="none">
              <a:solidFill>
                <a:srgbClr val="00AA8D"/>
              </a:solidFill>
              <a:latin typeface="Helvetica Neue"/>
              <a:ea typeface="Helvetica Neue"/>
              <a:cs typeface="Helvetica Neue"/>
              <a:sym typeface="Helvetica Neue"/>
            </a:endParaRPr>
          </a:p>
        </p:txBody>
      </p:sp>
      <p:sp>
        <p:nvSpPr>
          <p:cNvPr id="181" name="Google Shape;181;p8"/>
          <p:cNvSpPr txBox="1"/>
          <p:nvPr/>
        </p:nvSpPr>
        <p:spPr>
          <a:xfrm>
            <a:off x="10563593" y="9121621"/>
            <a:ext cx="3256800" cy="57330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100"/>
              <a:buFont typeface="Helvetica Neue"/>
              <a:buNone/>
            </a:pPr>
            <a:r>
              <a:rPr lang="en-US" sz="3100" b="0" i="0" u="none" strike="noStrike" cap="none">
                <a:solidFill>
                  <a:srgbClr val="000000"/>
                </a:solidFill>
                <a:latin typeface="Helvetica Neue"/>
                <a:ea typeface="Helvetica Neue"/>
                <a:cs typeface="Helvetica Neue"/>
                <a:sym typeface="Helvetica Neue"/>
              </a:rPr>
              <a:t>“Selection space”</a:t>
            </a:r>
            <a:endParaRPr sz="1400" b="0" i="0" u="none" strike="noStrike" cap="none">
              <a:solidFill>
                <a:srgbClr val="000000"/>
              </a:solidFill>
              <a:latin typeface="Arial"/>
              <a:ea typeface="Arial"/>
              <a:cs typeface="Arial"/>
              <a:sym typeface="Arial"/>
            </a:endParaRPr>
          </a:p>
        </p:txBody>
      </p:sp>
      <p:sp>
        <p:nvSpPr>
          <p:cNvPr id="182" name="Google Shape;182;p8"/>
          <p:cNvSpPr txBox="1">
            <a:spLocks noGrp="1"/>
          </p:cNvSpPr>
          <p:nvPr>
            <p:ph type="sldNum" idx="12"/>
          </p:nvPr>
        </p:nvSpPr>
        <p:spPr>
          <a:xfrm>
            <a:off x="12065050" y="13076007"/>
            <a:ext cx="1193700" cy="379500"/>
          </a:xfrm>
          <a:prstGeom prst="rect">
            <a:avLst/>
          </a:prstGeom>
          <a:noFill/>
          <a:ln>
            <a:noFill/>
          </a:ln>
        </p:spPr>
        <p:txBody>
          <a:bodyPr spcFirstLastPara="1" wrap="square" lIns="50800" tIns="50800" rIns="50800" bIns="50800" anchor="b" anchorCtr="0">
            <a:spAutoFit/>
          </a:bodyPr>
          <a:lstStyle/>
          <a:p>
            <a:pPr marL="0" lvl="0" indent="0" algn="ctr" rtl="0">
              <a:lnSpc>
                <a:spcPct val="100000"/>
              </a:lnSpc>
              <a:spcBef>
                <a:spcPts val="0"/>
              </a:spcBef>
              <a:spcAft>
                <a:spcPts val="0"/>
              </a:spcAft>
              <a:buClr>
                <a:srgbClr val="000000"/>
              </a:buClr>
              <a:buSzPts val="1800"/>
              <a:buFont typeface="Helvetica Neue"/>
              <a:buNone/>
            </a:pPr>
            <a:fld id="{00000000-1234-1234-1234-123412341234}" type="slidenum">
              <a:rPr lang="en-US" sz="1800">
                <a:solidFill>
                  <a:srgbClr val="000000"/>
                </a:solidFill>
              </a:rPr>
              <a:t>9</a:t>
            </a:fld>
            <a:endParaRPr/>
          </a:p>
        </p:txBody>
      </p:sp>
      <p:sp>
        <p:nvSpPr>
          <p:cNvPr id="185" name="Google Shape;185;p8"/>
          <p:cNvSpPr/>
          <p:nvPr/>
        </p:nvSpPr>
        <p:spPr>
          <a:xfrm rot="-8106342">
            <a:off x="11186417" y="4592444"/>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86" name="Google Shape;186;p8"/>
          <p:cNvSpPr/>
          <p:nvPr/>
        </p:nvSpPr>
        <p:spPr>
          <a:xfrm rot="-8106368">
            <a:off x="11191360" y="459628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87" name="Google Shape;187;p8"/>
          <p:cNvSpPr/>
          <p:nvPr/>
        </p:nvSpPr>
        <p:spPr>
          <a:xfrm rot="-8106368">
            <a:off x="11181597" y="4585537"/>
            <a:ext cx="1834466" cy="1834466"/>
          </a:xfrm>
          <a:custGeom>
            <a:avLst/>
            <a:gdLst/>
            <a:ahLst/>
            <a:cxnLst/>
            <a:rect l="l" t="t" r="r" b="b"/>
            <a:pathLst>
              <a:path w="21600" h="21600" extrusionOk="0">
                <a:moveTo>
                  <a:pt x="21600" y="21600"/>
                </a:moveTo>
                <a:lnTo>
                  <a:pt x="21600" y="0"/>
                </a:lnTo>
                <a:lnTo>
                  <a:pt x="0" y="0"/>
                </a:lnTo>
                <a:close/>
              </a:path>
            </a:pathLst>
          </a:custGeom>
          <a:solidFill>
            <a:schemeClr val="accent2"/>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88" name="Google Shape;188;p8"/>
          <p:cNvSpPr/>
          <p:nvPr/>
        </p:nvSpPr>
        <p:spPr>
          <a:xfrm rot="-8106342">
            <a:off x="11172412" y="4597816"/>
            <a:ext cx="1842103" cy="1842103"/>
          </a:xfrm>
          <a:custGeom>
            <a:avLst/>
            <a:gdLst/>
            <a:ahLst/>
            <a:cxnLst/>
            <a:rect l="l" t="t" r="r" b="b"/>
            <a:pathLst>
              <a:path w="21600" h="21600" extrusionOk="0">
                <a:moveTo>
                  <a:pt x="0" y="0"/>
                </a:moveTo>
                <a:lnTo>
                  <a:pt x="0" y="21600"/>
                </a:lnTo>
                <a:lnTo>
                  <a:pt x="21600" y="21600"/>
                </a:lnTo>
                <a:close/>
              </a:path>
            </a:pathLst>
          </a:custGeom>
          <a:solidFill>
            <a:srgbClr val="FE958C"/>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288</TotalTime>
  <Words>5710</Words>
  <Application>Microsoft Macintosh PowerPoint</Application>
  <PresentationFormat>Custom</PresentationFormat>
  <Paragraphs>510</Paragraphs>
  <Slides>67</Slides>
  <Notes>64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67</vt:i4>
      </vt:variant>
    </vt:vector>
  </HeadingPairs>
  <TitlesOfParts>
    <vt:vector size="70" baseType="lpstr">
      <vt:lpstr>Arial</vt:lpstr>
      <vt:lpstr>Helvetica Neue</vt:lpstr>
      <vt:lpstr>21_BasicWhite</vt:lpstr>
      <vt:lpstr>AIBridge</vt:lpstr>
      <vt:lpstr>What makes a good model?</vt:lpstr>
      <vt:lpstr>Accuracy, Precision, and Recall</vt:lpstr>
      <vt:lpstr>Accuracy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Let’s think about logistic functions!</vt:lpstr>
      <vt:lpstr>Let’s think about logistic functions!</vt:lpstr>
      <vt:lpstr>Let’s think about logistic functions!</vt:lpstr>
      <vt:lpstr>Let’s think about logistic functions!</vt:lpstr>
      <vt:lpstr>Let’s think about logistic functions!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Missing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AIBridge</dc:title>
  <cp:lastModifiedBy>Xin Liu</cp:lastModifiedBy>
  <cp:revision>7</cp:revision>
  <dcterms:modified xsi:type="dcterms:W3CDTF">2024-06-19T21:07:22Z</dcterms:modified>
</cp:coreProperties>
</file>